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1312" r:id="rId2"/>
    <p:sldId id="1875" r:id="rId3"/>
    <p:sldId id="329" r:id="rId4"/>
    <p:sldId id="1874" r:id="rId5"/>
    <p:sldId id="1876" r:id="rId6"/>
    <p:sldId id="1477" r:id="rId7"/>
    <p:sldId id="1401" r:id="rId8"/>
    <p:sldId id="1400" r:id="rId9"/>
    <p:sldId id="1388" r:id="rId10"/>
    <p:sldId id="1390" r:id="rId11"/>
    <p:sldId id="1478" r:id="rId12"/>
    <p:sldId id="1479" r:id="rId13"/>
    <p:sldId id="1480" r:id="rId14"/>
    <p:sldId id="1481" r:id="rId15"/>
    <p:sldId id="1458" r:id="rId16"/>
    <p:sldId id="1459" r:id="rId17"/>
    <p:sldId id="1483" r:id="rId18"/>
    <p:sldId id="1482" r:id="rId19"/>
    <p:sldId id="1457" r:id="rId20"/>
    <p:sldId id="1484" r:id="rId21"/>
    <p:sldId id="1485" r:id="rId22"/>
    <p:sldId id="1463" r:id="rId23"/>
    <p:sldId id="1379" r:id="rId24"/>
    <p:sldId id="1486" r:id="rId25"/>
    <p:sldId id="1487" r:id="rId26"/>
    <p:sldId id="1488" r:id="rId27"/>
    <p:sldId id="1307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2160" userDrawn="1">
          <p15:clr>
            <a:srgbClr val="A4A3A4"/>
          </p15:clr>
        </p15:guide>
        <p15:guide id="3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승원 정" initials="승정" lastIdx="2" clrIdx="0">
    <p:extLst>
      <p:ext uri="{19B8F6BF-5375-455C-9EA6-DF929625EA0E}">
        <p15:presenceInfo xmlns:p15="http://schemas.microsoft.com/office/powerpoint/2012/main" userId="e548da2964146125" providerId="Windows Live"/>
      </p:ext>
    </p:extLst>
  </p:cmAuthor>
  <p:cmAuthor id="2" name="Seonjae Kim" initials="SK" lastIdx="1" clrIdx="1">
    <p:extLst>
      <p:ext uri="{19B8F6BF-5375-455C-9EA6-DF929625EA0E}">
        <p15:presenceInfo xmlns:p15="http://schemas.microsoft.com/office/powerpoint/2012/main" userId="0803cd45d2e987ae" providerId="Windows Live"/>
      </p:ext>
    </p:extLst>
  </p:cmAuthor>
  <p:cmAuthor id="3" name="KimSeonjae" initials="K" lastIdx="2" clrIdx="2">
    <p:extLst>
      <p:ext uri="{19B8F6BF-5375-455C-9EA6-DF929625EA0E}">
        <p15:presenceInfo xmlns:p15="http://schemas.microsoft.com/office/powerpoint/2012/main" userId="KimSeonja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1A6BC4"/>
    <a:srgbClr val="660033"/>
    <a:srgbClr val="FF9999"/>
    <a:srgbClr val="F6B206"/>
    <a:srgbClr val="FFC000"/>
    <a:srgbClr val="0032F5"/>
    <a:srgbClr val="4D75FE"/>
    <a:srgbClr val="2654F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02" autoAdjust="0"/>
    <p:restoredTop sz="93480" autoAdjust="0"/>
  </p:normalViewPr>
  <p:slideViewPr>
    <p:cSldViewPr snapToGrid="0">
      <p:cViewPr>
        <p:scale>
          <a:sx n="100" d="100"/>
          <a:sy n="100" d="100"/>
        </p:scale>
        <p:origin x="979" y="377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788" y="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0870E55-5661-41C3-A594-0AFFC432EC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EF798CD-A01B-4AE6-BCEB-8381FE7A77C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8C7E11-66C6-4707-AB37-F820B13AC0C1}" type="datetimeFigureOut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DB49F57-4574-4948-8F54-C0F1AC33E36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39637A-33F3-4FDA-BB2D-BC509DBF10B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E7033E-CB25-46AC-A218-7CA3D7979C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12486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49.wmf>
</file>

<file path=ppt/media/image5.jpeg>
</file>

<file path=ppt/media/image50.wmf>
</file>

<file path=ppt/media/image51.png>
</file>

<file path=ppt/media/image52.png>
</file>

<file path=ppt/media/image53.png>
</file>

<file path=ppt/media/image54.jpe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2FAA0-1E8F-4417-859D-8B47F8C297E3}" type="datetimeFigureOut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55103D-9746-47AD-9526-29F74208C727}" type="slidenum">
              <a:rPr lang="ko-KR" altLang="en-US" smtClean="0"/>
              <a:pPr/>
              <a:t>‹#›</a:t>
            </a:fld>
            <a:r>
              <a:rPr lang="en-US" altLang="ko-KR" dirty="0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32017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8902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14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53266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15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06079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16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58403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17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6325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18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37486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19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95275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20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32883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21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30969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22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864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23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11866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6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607786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24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47282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25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573647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26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88597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7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3822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8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74815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9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77849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10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93752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11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6315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12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2145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5103D-9746-47AD-9526-29F74208C727}" type="slidenum">
              <a:rPr lang="ko-KR" altLang="en-US" smtClean="0"/>
              <a:pPr/>
              <a:t>13</a:t>
            </a:fld>
            <a:r>
              <a:rPr lang="en-US" altLang="ko-KR"/>
              <a:t>/15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44292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607C9063-8C57-4E7E-A9D1-8201ADCFEA9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1039" y="59117"/>
            <a:ext cx="2043012" cy="72143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C69056-907E-4B7C-973F-D0D649FC37EB}"/>
              </a:ext>
            </a:extLst>
          </p:cNvPr>
          <p:cNvSpPr txBox="1"/>
          <p:nvPr userDrawn="1"/>
        </p:nvSpPr>
        <p:spPr>
          <a:xfrm>
            <a:off x="289873" y="127449"/>
            <a:ext cx="4032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Dong-A Univ. (ISPL)</a:t>
            </a:r>
            <a:endParaRPr lang="ko-KR" alt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B26F3D3-479D-43DB-8E55-819953A0CF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86141" y="6181725"/>
            <a:ext cx="743459" cy="676275"/>
          </a:xfrm>
          <a:prstGeom prst="rect">
            <a:avLst/>
          </a:prstGeom>
        </p:spPr>
      </p:pic>
      <p:sp>
        <p:nvSpPr>
          <p:cNvPr id="18" name="직사각형 7">
            <a:extLst>
              <a:ext uri="{FF2B5EF4-FFF2-40B4-BE49-F238E27FC236}">
                <a16:creationId xmlns:a16="http://schemas.microsoft.com/office/drawing/2014/main" id="{6410BDB8-B729-423F-B506-B822E33CBAE0}"/>
              </a:ext>
            </a:extLst>
          </p:cNvPr>
          <p:cNvSpPr/>
          <p:nvPr userDrawn="1"/>
        </p:nvSpPr>
        <p:spPr>
          <a:xfrm rot="6300000">
            <a:off x="5410714" y="3290550"/>
            <a:ext cx="7171681" cy="282007"/>
          </a:xfrm>
          <a:custGeom>
            <a:avLst/>
            <a:gdLst>
              <a:gd name="connsiteX0" fmla="*/ 0 w 7198983"/>
              <a:gd name="connsiteY0" fmla="*/ 0 h 157194"/>
              <a:gd name="connsiteX1" fmla="*/ 7198983 w 7198983"/>
              <a:gd name="connsiteY1" fmla="*/ 0 h 157194"/>
              <a:gd name="connsiteX2" fmla="*/ 7198983 w 7198983"/>
              <a:gd name="connsiteY2" fmla="*/ 157194 h 157194"/>
              <a:gd name="connsiteX3" fmla="*/ 0 w 7198983"/>
              <a:gd name="connsiteY3" fmla="*/ 157194 h 157194"/>
              <a:gd name="connsiteX4" fmla="*/ 0 w 7198983"/>
              <a:gd name="connsiteY4" fmla="*/ 0 h 157194"/>
              <a:gd name="connsiteX0" fmla="*/ 0 w 7198983"/>
              <a:gd name="connsiteY0" fmla="*/ 0 h 157194"/>
              <a:gd name="connsiteX1" fmla="*/ 7198983 w 7198983"/>
              <a:gd name="connsiteY1" fmla="*/ 0 h 157194"/>
              <a:gd name="connsiteX2" fmla="*/ 7198983 w 7198983"/>
              <a:gd name="connsiteY2" fmla="*/ 157194 h 157194"/>
              <a:gd name="connsiteX3" fmla="*/ 47718 w 7198983"/>
              <a:gd name="connsiteY3" fmla="*/ 155364 h 157194"/>
              <a:gd name="connsiteX4" fmla="*/ 0 w 7198983"/>
              <a:gd name="connsiteY4" fmla="*/ 0 h 157194"/>
              <a:gd name="connsiteX0" fmla="*/ 0 w 7198983"/>
              <a:gd name="connsiteY0" fmla="*/ 0 h 157194"/>
              <a:gd name="connsiteX1" fmla="*/ 7198983 w 7198983"/>
              <a:gd name="connsiteY1" fmla="*/ 0 h 157194"/>
              <a:gd name="connsiteX2" fmla="*/ 7198983 w 7198983"/>
              <a:gd name="connsiteY2" fmla="*/ 157194 h 157194"/>
              <a:gd name="connsiteX3" fmla="*/ 47718 w 7198983"/>
              <a:gd name="connsiteY3" fmla="*/ 155364 h 157194"/>
              <a:gd name="connsiteX4" fmla="*/ 0 w 7198983"/>
              <a:gd name="connsiteY4" fmla="*/ 0 h 157194"/>
              <a:gd name="connsiteX0" fmla="*/ 0 w 7184670"/>
              <a:gd name="connsiteY0" fmla="*/ 0 h 161029"/>
              <a:gd name="connsiteX1" fmla="*/ 7184670 w 7184670"/>
              <a:gd name="connsiteY1" fmla="*/ 3835 h 161029"/>
              <a:gd name="connsiteX2" fmla="*/ 7184670 w 7184670"/>
              <a:gd name="connsiteY2" fmla="*/ 161029 h 161029"/>
              <a:gd name="connsiteX3" fmla="*/ 33405 w 7184670"/>
              <a:gd name="connsiteY3" fmla="*/ 159199 h 161029"/>
              <a:gd name="connsiteX4" fmla="*/ 0 w 7184670"/>
              <a:gd name="connsiteY4" fmla="*/ 0 h 161029"/>
              <a:gd name="connsiteX0" fmla="*/ 0 w 7186715"/>
              <a:gd name="connsiteY0" fmla="*/ 0 h 160481"/>
              <a:gd name="connsiteX1" fmla="*/ 7186715 w 7186715"/>
              <a:gd name="connsiteY1" fmla="*/ 3287 h 160481"/>
              <a:gd name="connsiteX2" fmla="*/ 7186715 w 7186715"/>
              <a:gd name="connsiteY2" fmla="*/ 160481 h 160481"/>
              <a:gd name="connsiteX3" fmla="*/ 35450 w 7186715"/>
              <a:gd name="connsiteY3" fmla="*/ 158651 h 160481"/>
              <a:gd name="connsiteX4" fmla="*/ 0 w 7186715"/>
              <a:gd name="connsiteY4" fmla="*/ 0 h 160481"/>
              <a:gd name="connsiteX0" fmla="*/ 0 w 7186715"/>
              <a:gd name="connsiteY0" fmla="*/ 0 h 160481"/>
              <a:gd name="connsiteX1" fmla="*/ 7186715 w 7186715"/>
              <a:gd name="connsiteY1" fmla="*/ 3287 h 160481"/>
              <a:gd name="connsiteX2" fmla="*/ 7186715 w 7186715"/>
              <a:gd name="connsiteY2" fmla="*/ 160481 h 160481"/>
              <a:gd name="connsiteX3" fmla="*/ 35450 w 7186715"/>
              <a:gd name="connsiteY3" fmla="*/ 158651 h 160481"/>
              <a:gd name="connsiteX4" fmla="*/ 0 w 7186715"/>
              <a:gd name="connsiteY4" fmla="*/ 0 h 160481"/>
              <a:gd name="connsiteX0" fmla="*/ 0 w 7192849"/>
              <a:gd name="connsiteY0" fmla="*/ 0 h 158838"/>
              <a:gd name="connsiteX1" fmla="*/ 7192849 w 7192849"/>
              <a:gd name="connsiteY1" fmla="*/ 1644 h 158838"/>
              <a:gd name="connsiteX2" fmla="*/ 7192849 w 7192849"/>
              <a:gd name="connsiteY2" fmla="*/ 158838 h 158838"/>
              <a:gd name="connsiteX3" fmla="*/ 41584 w 7192849"/>
              <a:gd name="connsiteY3" fmla="*/ 157008 h 158838"/>
              <a:gd name="connsiteX4" fmla="*/ 0 w 7192849"/>
              <a:gd name="connsiteY4" fmla="*/ 0 h 158838"/>
              <a:gd name="connsiteX0" fmla="*/ 0 w 7192849"/>
              <a:gd name="connsiteY0" fmla="*/ 0 h 158839"/>
              <a:gd name="connsiteX1" fmla="*/ 7192849 w 7192849"/>
              <a:gd name="connsiteY1" fmla="*/ 1645 h 158839"/>
              <a:gd name="connsiteX2" fmla="*/ 7192849 w 7192849"/>
              <a:gd name="connsiteY2" fmla="*/ 158839 h 158839"/>
              <a:gd name="connsiteX3" fmla="*/ 41584 w 7192849"/>
              <a:gd name="connsiteY3" fmla="*/ 157009 h 158839"/>
              <a:gd name="connsiteX4" fmla="*/ 0 w 7192849"/>
              <a:gd name="connsiteY4" fmla="*/ 0 h 158839"/>
              <a:gd name="connsiteX0" fmla="*/ 0 w 7192849"/>
              <a:gd name="connsiteY0" fmla="*/ 4260 h 163099"/>
              <a:gd name="connsiteX1" fmla="*/ 7086083 w 7192849"/>
              <a:gd name="connsiteY1" fmla="*/ 0 h 163099"/>
              <a:gd name="connsiteX2" fmla="*/ 7192849 w 7192849"/>
              <a:gd name="connsiteY2" fmla="*/ 163099 h 163099"/>
              <a:gd name="connsiteX3" fmla="*/ 41584 w 7192849"/>
              <a:gd name="connsiteY3" fmla="*/ 161269 h 163099"/>
              <a:gd name="connsiteX4" fmla="*/ 0 w 7192849"/>
              <a:gd name="connsiteY4" fmla="*/ 4260 h 163099"/>
              <a:gd name="connsiteX0" fmla="*/ 0 w 7139260"/>
              <a:gd name="connsiteY0" fmla="*/ 4260 h 161269"/>
              <a:gd name="connsiteX1" fmla="*/ 7086083 w 7139260"/>
              <a:gd name="connsiteY1" fmla="*/ 0 h 161269"/>
              <a:gd name="connsiteX2" fmla="*/ 7139260 w 7139260"/>
              <a:gd name="connsiteY2" fmla="*/ 159380 h 161269"/>
              <a:gd name="connsiteX3" fmla="*/ 41584 w 7139260"/>
              <a:gd name="connsiteY3" fmla="*/ 161269 h 161269"/>
              <a:gd name="connsiteX4" fmla="*/ 0 w 7139260"/>
              <a:gd name="connsiteY4" fmla="*/ 4260 h 161269"/>
              <a:gd name="connsiteX0" fmla="*/ 0 w 7139260"/>
              <a:gd name="connsiteY0" fmla="*/ 7958 h 164967"/>
              <a:gd name="connsiteX1" fmla="*/ 7099884 w 7139260"/>
              <a:gd name="connsiteY1" fmla="*/ 0 h 164967"/>
              <a:gd name="connsiteX2" fmla="*/ 7139260 w 7139260"/>
              <a:gd name="connsiteY2" fmla="*/ 163078 h 164967"/>
              <a:gd name="connsiteX3" fmla="*/ 41584 w 7139260"/>
              <a:gd name="connsiteY3" fmla="*/ 164967 h 164967"/>
              <a:gd name="connsiteX4" fmla="*/ 0 w 7139260"/>
              <a:gd name="connsiteY4" fmla="*/ 7958 h 164967"/>
              <a:gd name="connsiteX0" fmla="*/ 0 w 7139260"/>
              <a:gd name="connsiteY0" fmla="*/ 7958 h 164967"/>
              <a:gd name="connsiteX1" fmla="*/ 7099884 w 7139260"/>
              <a:gd name="connsiteY1" fmla="*/ 0 h 164967"/>
              <a:gd name="connsiteX2" fmla="*/ 7139260 w 7139260"/>
              <a:gd name="connsiteY2" fmla="*/ 163078 h 164967"/>
              <a:gd name="connsiteX3" fmla="*/ 41584 w 7139260"/>
              <a:gd name="connsiteY3" fmla="*/ 164967 h 164967"/>
              <a:gd name="connsiteX4" fmla="*/ 0 w 7139260"/>
              <a:gd name="connsiteY4" fmla="*/ 7958 h 164967"/>
              <a:gd name="connsiteX0" fmla="*/ 0 w 7139260"/>
              <a:gd name="connsiteY0" fmla="*/ 7958 h 163078"/>
              <a:gd name="connsiteX1" fmla="*/ 7099884 w 7139260"/>
              <a:gd name="connsiteY1" fmla="*/ 0 h 163078"/>
              <a:gd name="connsiteX2" fmla="*/ 7139260 w 7139260"/>
              <a:gd name="connsiteY2" fmla="*/ 163078 h 163078"/>
              <a:gd name="connsiteX3" fmla="*/ 71020 w 7139260"/>
              <a:gd name="connsiteY3" fmla="*/ 157332 h 163078"/>
              <a:gd name="connsiteX4" fmla="*/ 0 w 7139260"/>
              <a:gd name="connsiteY4" fmla="*/ 7958 h 163078"/>
              <a:gd name="connsiteX0" fmla="*/ 0 w 7136495"/>
              <a:gd name="connsiteY0" fmla="*/ 10454 h 163078"/>
              <a:gd name="connsiteX1" fmla="*/ 7097119 w 7136495"/>
              <a:gd name="connsiteY1" fmla="*/ 0 h 163078"/>
              <a:gd name="connsiteX2" fmla="*/ 7136495 w 7136495"/>
              <a:gd name="connsiteY2" fmla="*/ 163078 h 163078"/>
              <a:gd name="connsiteX3" fmla="*/ 68255 w 7136495"/>
              <a:gd name="connsiteY3" fmla="*/ 157332 h 163078"/>
              <a:gd name="connsiteX4" fmla="*/ 0 w 7136495"/>
              <a:gd name="connsiteY4" fmla="*/ 10454 h 163078"/>
              <a:gd name="connsiteX0" fmla="*/ 0 w 7131592"/>
              <a:gd name="connsiteY0" fmla="*/ 6735 h 163078"/>
              <a:gd name="connsiteX1" fmla="*/ 7092216 w 7131592"/>
              <a:gd name="connsiteY1" fmla="*/ 0 h 163078"/>
              <a:gd name="connsiteX2" fmla="*/ 7131592 w 7131592"/>
              <a:gd name="connsiteY2" fmla="*/ 163078 h 163078"/>
              <a:gd name="connsiteX3" fmla="*/ 63352 w 7131592"/>
              <a:gd name="connsiteY3" fmla="*/ 157332 h 163078"/>
              <a:gd name="connsiteX4" fmla="*/ 0 w 7131592"/>
              <a:gd name="connsiteY4" fmla="*/ 6735 h 163078"/>
              <a:gd name="connsiteX0" fmla="*/ 0 w 7131592"/>
              <a:gd name="connsiteY0" fmla="*/ 6735 h 163078"/>
              <a:gd name="connsiteX1" fmla="*/ 7092216 w 7131592"/>
              <a:gd name="connsiteY1" fmla="*/ 0 h 163078"/>
              <a:gd name="connsiteX2" fmla="*/ 7131592 w 7131592"/>
              <a:gd name="connsiteY2" fmla="*/ 163078 h 163078"/>
              <a:gd name="connsiteX3" fmla="*/ 63352 w 7131592"/>
              <a:gd name="connsiteY3" fmla="*/ 157332 h 163078"/>
              <a:gd name="connsiteX4" fmla="*/ 0 w 7131592"/>
              <a:gd name="connsiteY4" fmla="*/ 6735 h 163078"/>
              <a:gd name="connsiteX0" fmla="*/ 0 w 7131592"/>
              <a:gd name="connsiteY0" fmla="*/ 6735 h 163078"/>
              <a:gd name="connsiteX1" fmla="*/ 7092216 w 7131592"/>
              <a:gd name="connsiteY1" fmla="*/ 0 h 163078"/>
              <a:gd name="connsiteX2" fmla="*/ 7131592 w 7131592"/>
              <a:gd name="connsiteY2" fmla="*/ 163078 h 163078"/>
              <a:gd name="connsiteX3" fmla="*/ 63352 w 7131592"/>
              <a:gd name="connsiteY3" fmla="*/ 157332 h 163078"/>
              <a:gd name="connsiteX4" fmla="*/ 0 w 7131592"/>
              <a:gd name="connsiteY4" fmla="*/ 6735 h 163078"/>
              <a:gd name="connsiteX0" fmla="*/ 0 w 7133125"/>
              <a:gd name="connsiteY0" fmla="*/ 6979 h 163078"/>
              <a:gd name="connsiteX1" fmla="*/ 7093749 w 7133125"/>
              <a:gd name="connsiteY1" fmla="*/ 0 h 163078"/>
              <a:gd name="connsiteX2" fmla="*/ 7133125 w 7133125"/>
              <a:gd name="connsiteY2" fmla="*/ 163078 h 163078"/>
              <a:gd name="connsiteX3" fmla="*/ 64885 w 7133125"/>
              <a:gd name="connsiteY3" fmla="*/ 157332 h 163078"/>
              <a:gd name="connsiteX4" fmla="*/ 0 w 7133125"/>
              <a:gd name="connsiteY4" fmla="*/ 6979 h 163078"/>
              <a:gd name="connsiteX0" fmla="*/ 0 w 7171681"/>
              <a:gd name="connsiteY0" fmla="*/ 6979 h 164756"/>
              <a:gd name="connsiteX1" fmla="*/ 7093749 w 7171681"/>
              <a:gd name="connsiteY1" fmla="*/ 0 h 164756"/>
              <a:gd name="connsiteX2" fmla="*/ 7171681 w 7171681"/>
              <a:gd name="connsiteY2" fmla="*/ 164756 h 164756"/>
              <a:gd name="connsiteX3" fmla="*/ 64885 w 7171681"/>
              <a:gd name="connsiteY3" fmla="*/ 157332 h 164756"/>
              <a:gd name="connsiteX4" fmla="*/ 0 w 7171681"/>
              <a:gd name="connsiteY4" fmla="*/ 6979 h 164756"/>
              <a:gd name="connsiteX0" fmla="*/ 0 w 7171681"/>
              <a:gd name="connsiteY0" fmla="*/ 10209 h 167986"/>
              <a:gd name="connsiteX1" fmla="*/ 7095583 w 7171681"/>
              <a:gd name="connsiteY1" fmla="*/ 0 h 167986"/>
              <a:gd name="connsiteX2" fmla="*/ 7171681 w 7171681"/>
              <a:gd name="connsiteY2" fmla="*/ 167986 h 167986"/>
              <a:gd name="connsiteX3" fmla="*/ 64885 w 7171681"/>
              <a:gd name="connsiteY3" fmla="*/ 160562 h 167986"/>
              <a:gd name="connsiteX4" fmla="*/ 0 w 7171681"/>
              <a:gd name="connsiteY4" fmla="*/ 10209 h 167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71681" h="167986">
                <a:moveTo>
                  <a:pt x="0" y="10209"/>
                </a:moveTo>
                <a:lnTo>
                  <a:pt x="7095583" y="0"/>
                </a:lnTo>
                <a:lnTo>
                  <a:pt x="7171681" y="167986"/>
                </a:lnTo>
                <a:lnTo>
                  <a:pt x="64885" y="160562"/>
                </a:lnTo>
                <a:lnTo>
                  <a:pt x="0" y="10209"/>
                </a:lnTo>
                <a:close/>
              </a:path>
            </a:pathLst>
          </a:custGeom>
          <a:solidFill>
            <a:srgbClr val="DAE3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altLang="ko-KR" sz="2400" b="1" spc="-100" dirty="0">
              <a:ln>
                <a:solidFill>
                  <a:srgbClr val="5B9BD5">
                    <a:alpha val="0"/>
                  </a:srgbClr>
                </a:solidFill>
              </a:ln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8F35C63C-01B9-4278-AA5B-A231650698BF}"/>
              </a:ext>
            </a:extLst>
          </p:cNvPr>
          <p:cNvSpPr/>
          <p:nvPr userDrawn="1"/>
        </p:nvSpPr>
        <p:spPr>
          <a:xfrm>
            <a:off x="3143250" y="6181725"/>
            <a:ext cx="1243555" cy="676275"/>
          </a:xfrm>
          <a:prstGeom prst="parallelogram">
            <a:avLst>
              <a:gd name="adj" fmla="val 28524"/>
            </a:avLst>
          </a:prstGeom>
          <a:solidFill>
            <a:srgbClr val="F3F5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6">
            <a:extLst>
              <a:ext uri="{FF2B5EF4-FFF2-40B4-BE49-F238E27FC236}">
                <a16:creationId xmlns:a16="http://schemas.microsoft.com/office/drawing/2014/main" id="{A2915198-39BE-4676-B846-3D9AF2AAEA50}"/>
              </a:ext>
            </a:extLst>
          </p:cNvPr>
          <p:cNvSpPr/>
          <p:nvPr userDrawn="1"/>
        </p:nvSpPr>
        <p:spPr>
          <a:xfrm rot="6300000">
            <a:off x="2180261" y="5644767"/>
            <a:ext cx="2294737" cy="295963"/>
          </a:xfrm>
          <a:custGeom>
            <a:avLst/>
            <a:gdLst>
              <a:gd name="connsiteX0" fmla="*/ 0 w 2328145"/>
              <a:gd name="connsiteY0" fmla="*/ 0 h 295963"/>
              <a:gd name="connsiteX1" fmla="*/ 2328145 w 2328145"/>
              <a:gd name="connsiteY1" fmla="*/ 0 h 295963"/>
              <a:gd name="connsiteX2" fmla="*/ 2328145 w 2328145"/>
              <a:gd name="connsiteY2" fmla="*/ 295963 h 295963"/>
              <a:gd name="connsiteX3" fmla="*/ 0 w 2328145"/>
              <a:gd name="connsiteY3" fmla="*/ 295963 h 295963"/>
              <a:gd name="connsiteX4" fmla="*/ 0 w 2328145"/>
              <a:gd name="connsiteY4" fmla="*/ 0 h 295963"/>
              <a:gd name="connsiteX0" fmla="*/ 0 w 2328145"/>
              <a:gd name="connsiteY0" fmla="*/ 0 h 295963"/>
              <a:gd name="connsiteX1" fmla="*/ 2221388 w 2328145"/>
              <a:gd name="connsiteY1" fmla="*/ 2309 h 295963"/>
              <a:gd name="connsiteX2" fmla="*/ 2328145 w 2328145"/>
              <a:gd name="connsiteY2" fmla="*/ 295963 h 295963"/>
              <a:gd name="connsiteX3" fmla="*/ 0 w 2328145"/>
              <a:gd name="connsiteY3" fmla="*/ 295963 h 295963"/>
              <a:gd name="connsiteX4" fmla="*/ 0 w 2328145"/>
              <a:gd name="connsiteY4" fmla="*/ 0 h 295963"/>
              <a:gd name="connsiteX0" fmla="*/ 0 w 2294737"/>
              <a:gd name="connsiteY0" fmla="*/ 0 h 295963"/>
              <a:gd name="connsiteX1" fmla="*/ 2221388 w 2294737"/>
              <a:gd name="connsiteY1" fmla="*/ 2309 h 295963"/>
              <a:gd name="connsiteX2" fmla="*/ 2294737 w 2294737"/>
              <a:gd name="connsiteY2" fmla="*/ 293958 h 295963"/>
              <a:gd name="connsiteX3" fmla="*/ 0 w 2294737"/>
              <a:gd name="connsiteY3" fmla="*/ 295963 h 295963"/>
              <a:gd name="connsiteX4" fmla="*/ 0 w 2294737"/>
              <a:gd name="connsiteY4" fmla="*/ 0 h 295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94737" h="295963">
                <a:moveTo>
                  <a:pt x="0" y="0"/>
                </a:moveTo>
                <a:lnTo>
                  <a:pt x="2221388" y="2309"/>
                </a:lnTo>
                <a:lnTo>
                  <a:pt x="2294737" y="293958"/>
                </a:lnTo>
                <a:lnTo>
                  <a:pt x="0" y="295963"/>
                </a:lnTo>
                <a:lnTo>
                  <a:pt x="0" y="0"/>
                </a:lnTo>
                <a:close/>
              </a:path>
            </a:pathLst>
          </a:custGeom>
          <a:solidFill>
            <a:srgbClr val="F6B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altLang="ko-KR" sz="2400" b="1" spc="-100" dirty="0">
              <a:ln>
                <a:solidFill>
                  <a:srgbClr val="5B9BD5">
                    <a:alpha val="0"/>
                  </a:srgbClr>
                </a:solidFill>
              </a:ln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178EFA5B-B0B9-4D45-9787-CD7CAFD69D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15218" y="6190190"/>
            <a:ext cx="582016" cy="676276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87DFF830-97E5-42D7-B51A-3A5CD5E4CDD9}"/>
              </a:ext>
            </a:extLst>
          </p:cNvPr>
          <p:cNvSpPr/>
          <p:nvPr userDrawn="1"/>
        </p:nvSpPr>
        <p:spPr>
          <a:xfrm>
            <a:off x="4386805" y="1367945"/>
            <a:ext cx="7805195" cy="720772"/>
          </a:xfrm>
          <a:prstGeom prst="rect">
            <a:avLst/>
          </a:prstGeom>
          <a:solidFill>
            <a:srgbClr val="F6B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altLang="ko-KR" sz="2400" b="1" spc="-100" dirty="0">
              <a:ln>
                <a:solidFill>
                  <a:srgbClr val="5B9BD5">
                    <a:alpha val="0"/>
                  </a:srgbClr>
                </a:solidFill>
              </a:ln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8912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87B81-6897-476F-8524-5512EF3B78CF}" type="datetime1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46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DD3C-F3BD-436C-AF8A-B5986AB055C6}" type="datetime1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2798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B1DA2-3464-4BB8-88A7-9E35CECBDE3C}" type="datetime1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9400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9AA42-A6FC-45C7-9502-EB578C80619D}" type="datetime1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87729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41C24-CDE9-40CB-AA7E-06827C1C85AC}" type="datetime1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363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3C5860BC-0846-4D17-ACDB-FC0179E1CCF1}"/>
              </a:ext>
            </a:extLst>
          </p:cNvPr>
          <p:cNvSpPr/>
          <p:nvPr userDrawn="1"/>
        </p:nvSpPr>
        <p:spPr>
          <a:xfrm>
            <a:off x="-1185" y="0"/>
            <a:ext cx="12192000" cy="6858000"/>
          </a:xfrm>
          <a:prstGeom prst="rect">
            <a:avLst/>
          </a:prstGeom>
          <a:gradFill>
            <a:gsLst>
              <a:gs pos="100000">
                <a:srgbClr val="3996FD">
                  <a:alpha val="24000"/>
                </a:srgbClr>
              </a:gs>
              <a:gs pos="0">
                <a:srgbClr val="02102C">
                  <a:alpha val="85000"/>
                </a:srgbClr>
              </a:gs>
              <a:gs pos="49000">
                <a:srgbClr val="03173F">
                  <a:alpha val="3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80A1141-20A2-4C99-942F-99CD35AD6FDF}"/>
              </a:ext>
            </a:extLst>
          </p:cNvPr>
          <p:cNvSpPr/>
          <p:nvPr userDrawn="1"/>
        </p:nvSpPr>
        <p:spPr>
          <a:xfrm>
            <a:off x="1414639" y="1366692"/>
            <a:ext cx="4561832" cy="504234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en-US" altLang="ko-KR" sz="2800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lang="ko-KR" altLang="en-US" sz="2800" b="1" u="sng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 descr="실외, 건물, 거리, 인도이(가) 표시된 사진&#10;&#10;자동 생성된 설명">
            <a:extLst>
              <a:ext uri="{FF2B5EF4-FFF2-40B4-BE49-F238E27FC236}">
                <a16:creationId xmlns:a16="http://schemas.microsoft.com/office/drawing/2014/main" id="{0C3E08B9-4CE8-4986-BBD8-E7D74463CC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881057" y="738384"/>
            <a:ext cx="2824898" cy="2824898"/>
          </a:xfrm>
          <a:custGeom>
            <a:avLst/>
            <a:gdLst>
              <a:gd name="connsiteX0" fmla="*/ 1412449 w 2824898"/>
              <a:gd name="connsiteY0" fmla="*/ 0 h 2824898"/>
              <a:gd name="connsiteX1" fmla="*/ 2824898 w 2824898"/>
              <a:gd name="connsiteY1" fmla="*/ 1412449 h 2824898"/>
              <a:gd name="connsiteX2" fmla="*/ 1412449 w 2824898"/>
              <a:gd name="connsiteY2" fmla="*/ 2824898 h 2824898"/>
              <a:gd name="connsiteX3" fmla="*/ 0 w 2824898"/>
              <a:gd name="connsiteY3" fmla="*/ 1412449 h 2824898"/>
              <a:gd name="connsiteX4" fmla="*/ 1412449 w 2824898"/>
              <a:gd name="connsiteY4" fmla="*/ 0 h 2824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4898" h="2824898">
                <a:moveTo>
                  <a:pt x="1412449" y="0"/>
                </a:moveTo>
                <a:cubicBezTo>
                  <a:pt x="2192523" y="0"/>
                  <a:pt x="2824898" y="632375"/>
                  <a:pt x="2824898" y="1412449"/>
                </a:cubicBezTo>
                <a:cubicBezTo>
                  <a:pt x="2824898" y="2192523"/>
                  <a:pt x="2192523" y="2824898"/>
                  <a:pt x="1412449" y="2824898"/>
                </a:cubicBezTo>
                <a:cubicBezTo>
                  <a:pt x="632375" y="2824898"/>
                  <a:pt x="0" y="2192523"/>
                  <a:pt x="0" y="1412449"/>
                </a:cubicBezTo>
                <a:cubicBezTo>
                  <a:pt x="0" y="632375"/>
                  <a:pt x="632375" y="0"/>
                  <a:pt x="1412449" y="0"/>
                </a:cubicBezTo>
                <a:close/>
              </a:path>
            </a:pathLst>
          </a:custGeom>
          <a:effectLst>
            <a:softEdge rad="38100"/>
          </a:effectLst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7781C783-EF09-4381-8775-47AFF6F4758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9285" y="6340755"/>
            <a:ext cx="1464765" cy="517245"/>
          </a:xfrm>
          <a:prstGeom prst="rect">
            <a:avLst/>
          </a:prstGeom>
        </p:spPr>
      </p:pic>
      <p:pic>
        <p:nvPicPr>
          <p:cNvPr id="3" name="그림 2" descr="실외, 건물, 도시이(가) 표시된 사진&#10;&#10;자동 생성된 설명">
            <a:extLst>
              <a:ext uri="{FF2B5EF4-FFF2-40B4-BE49-F238E27FC236}">
                <a16:creationId xmlns:a16="http://schemas.microsoft.com/office/drawing/2014/main" id="{160CB7B6-ECE3-43DE-B46D-C3AE84288BB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547" y="2083692"/>
            <a:ext cx="2824898" cy="2824898"/>
          </a:xfrm>
          <a:prstGeom prst="ellipse">
            <a:avLst/>
          </a:prstGeom>
          <a:ln>
            <a:noFill/>
          </a:ln>
          <a:effectLst>
            <a:softEdge rad="38100"/>
          </a:effectLst>
        </p:spPr>
      </p:pic>
      <p:pic>
        <p:nvPicPr>
          <p:cNvPr id="5" name="그림 4" descr="하늘, 실외, 키큰이(가) 표시된 사진&#10;&#10;자동 생성된 설명">
            <a:extLst>
              <a:ext uri="{FF2B5EF4-FFF2-40B4-BE49-F238E27FC236}">
                <a16:creationId xmlns:a16="http://schemas.microsoft.com/office/drawing/2014/main" id="{59FD9AEA-254A-4F3A-93DF-F1F23F33150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9653" y="3429000"/>
            <a:ext cx="2824898" cy="2816604"/>
          </a:xfrm>
          <a:prstGeom prst="ellipse">
            <a:avLst/>
          </a:prstGeom>
          <a:ln>
            <a:noFill/>
          </a:ln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30447456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073" userDrawn="1">
          <p15:clr>
            <a:srgbClr val="FBAE40"/>
          </p15:clr>
        </p15:guide>
        <p15:guide id="2" pos="3591" userDrawn="1">
          <p15:clr>
            <a:srgbClr val="FBAE40"/>
          </p15:clr>
        </p15:guide>
        <p15:guide id="3" orient="horz" pos="1298" userDrawn="1">
          <p15:clr>
            <a:srgbClr val="FBAE40"/>
          </p15:clr>
        </p15:guide>
        <p15:guide id="4" orient="horz" pos="392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574CFCC8-3A8A-41CB-89EB-C1F22B7920C0}"/>
              </a:ext>
            </a:extLst>
          </p:cNvPr>
          <p:cNvGrpSpPr/>
          <p:nvPr userDrawn="1"/>
        </p:nvGrpSpPr>
        <p:grpSpPr>
          <a:xfrm>
            <a:off x="-1057" y="0"/>
            <a:ext cx="12192000" cy="1174459"/>
            <a:chOff x="0" y="1677798"/>
            <a:chExt cx="9144000" cy="1174459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9ACA8E18-15D8-4F2E-B346-B8A9A3B9D6FD}"/>
                </a:ext>
              </a:extLst>
            </p:cNvPr>
            <p:cNvSpPr/>
            <p:nvPr userDrawn="1"/>
          </p:nvSpPr>
          <p:spPr>
            <a:xfrm>
              <a:off x="0" y="1677798"/>
              <a:ext cx="9144000" cy="1174459"/>
            </a:xfrm>
            <a:prstGeom prst="rect">
              <a:avLst/>
            </a:prstGeom>
            <a:blipFill dpi="0" rotWithShape="1">
              <a:blip r:embed="rId2">
                <a:alphaModFix amt="6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8702FC85-FBE5-4B71-944E-2837D44EEDA1}"/>
                </a:ext>
              </a:extLst>
            </p:cNvPr>
            <p:cNvSpPr/>
            <p:nvPr/>
          </p:nvSpPr>
          <p:spPr>
            <a:xfrm flipV="1">
              <a:off x="0" y="2290194"/>
              <a:ext cx="9144000" cy="562063"/>
            </a:xfrm>
            <a:prstGeom prst="rect">
              <a:avLst/>
            </a:prstGeom>
            <a:gradFill flip="none" rotWithShape="1">
              <a:gsLst>
                <a:gs pos="40000">
                  <a:schemeClr val="bg1">
                    <a:alpha val="50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12" name="양쪽 모서리가 둥근 사각형 10">
            <a:extLst>
              <a:ext uri="{FF2B5EF4-FFF2-40B4-BE49-F238E27FC236}">
                <a16:creationId xmlns:a16="http://schemas.microsoft.com/office/drawing/2014/main" id="{84647E39-BB8A-4127-93A9-C9384D2338D2}"/>
              </a:ext>
            </a:extLst>
          </p:cNvPr>
          <p:cNvSpPr/>
          <p:nvPr userDrawn="1"/>
        </p:nvSpPr>
        <p:spPr>
          <a:xfrm>
            <a:off x="-528" y="6778305"/>
            <a:ext cx="12192000" cy="7969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356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2B655805-731D-4EB6-BD00-2DBA4B61E54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57" y="512763"/>
            <a:ext cx="12193057" cy="50323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0E4D17C0-4041-4FEA-B97A-EB26E51D137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9285" y="6245604"/>
            <a:ext cx="1464765" cy="51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3495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" userDrawn="1">
          <p15:clr>
            <a:srgbClr val="FBAE40"/>
          </p15:clr>
        </p15:guide>
        <p15:guide id="2" orient="horz" pos="640" userDrawn="1">
          <p15:clr>
            <a:srgbClr val="FBAE40"/>
          </p15:clr>
        </p15:guide>
        <p15:guide id="3" orient="horz" pos="323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23F9A86-218E-4CFA-8BBE-DA73A7863CA6}"/>
              </a:ext>
            </a:extLst>
          </p:cNvPr>
          <p:cNvSpPr/>
          <p:nvPr userDrawn="1"/>
        </p:nvSpPr>
        <p:spPr>
          <a:xfrm>
            <a:off x="-121920" y="6190199"/>
            <a:ext cx="12435840" cy="80496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587EEF1-8981-4755-8635-9443CBA57D98}"/>
              </a:ext>
            </a:extLst>
          </p:cNvPr>
          <p:cNvSpPr/>
          <p:nvPr userDrawn="1"/>
        </p:nvSpPr>
        <p:spPr>
          <a:xfrm>
            <a:off x="-121920" y="2400301"/>
            <a:ext cx="12435840" cy="191501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i="1" dirty="0">
                <a:latin typeface="Arial" panose="020B0604020202020204" pitchFamily="34" charset="0"/>
                <a:cs typeface="Arial" panose="020B0604020202020204" pitchFamily="34" charset="0"/>
              </a:rPr>
              <a:t>Questions &amp; Answers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78C8B10-DB5A-43E1-A28C-D8876DD0E7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7083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4F83F-81D8-4042-B1ED-AFFC3D49C953}" type="datetime1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34878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1B28B-2797-4138-B09B-79A5F08C6DF2}" type="datetime1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558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6BD70-17D5-4BDC-ABD4-DC515E793B68}" type="datetime1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7259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41C60-9A4D-4A82-B3E5-1890798E4528}" type="datetime1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624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C90F7-88E6-4ECC-AD85-CE8D2B843A49}" type="datetime1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5EC69-459C-4E03-9C92-09D3804A6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5283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3B32A9-6C25-42F3-8DC8-46039D791D4A}" type="datetime1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45EC69-459C-4E03-9C92-09D3804A6FF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6D9FA9DA-2E4B-4D2F-9970-2DD2D9D0C698}"/>
              </a:ext>
            </a:extLst>
          </p:cNvPr>
          <p:cNvSpPr txBox="1">
            <a:spLocks/>
          </p:cNvSpPr>
          <p:nvPr userDrawn="1"/>
        </p:nvSpPr>
        <p:spPr>
          <a:xfrm>
            <a:off x="5472302" y="6484641"/>
            <a:ext cx="12463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45EC69-459C-4E03-9C92-09D3804A6FF1}" type="slidenum">
              <a:rPr lang="ko-KR" altLang="en-US" smtClean="0">
                <a:solidFill>
                  <a:schemeClr val="tx1"/>
                </a:solidFill>
              </a:rPr>
              <a:pPr algn="ctr"/>
              <a:t>‹#›</a:t>
            </a:fld>
            <a:r>
              <a:rPr lang="en-US" altLang="ko-KR" dirty="0">
                <a:solidFill>
                  <a:schemeClr val="tx1"/>
                </a:solidFill>
              </a:rPr>
              <a:t>/21</a:t>
            </a:r>
          </a:p>
        </p:txBody>
      </p:sp>
    </p:spTree>
    <p:extLst>
      <p:ext uri="{BB962C8B-B14F-4D97-AF65-F5344CB8AC3E}">
        <p14:creationId xmlns:p14="http://schemas.microsoft.com/office/powerpoint/2010/main" val="4013591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0" r:id="rId3"/>
    <p:sldLayoutId id="2147483663" r:id="rId4"/>
    <p:sldLayoutId id="2147483649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7" Type="http://schemas.openxmlformats.org/officeDocument/2006/relationships/image" Target="../media/image4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7.emf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0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49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image" Target="../media/image55.png"/><Relationship Id="rId7" Type="http://schemas.openxmlformats.org/officeDocument/2006/relationships/image" Target="../media/image5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image" Target="../media/image55.png"/><Relationship Id="rId7" Type="http://schemas.openxmlformats.org/officeDocument/2006/relationships/image" Target="../media/image5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0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49.w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image" Target="../media/image19.emf"/><Relationship Id="rId7" Type="http://schemas.openxmlformats.org/officeDocument/2006/relationships/image" Target="../media/image2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Relationship Id="rId9" Type="http://schemas.openxmlformats.org/officeDocument/2006/relationships/image" Target="../media/image25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13" Type="http://schemas.openxmlformats.org/officeDocument/2006/relationships/image" Target="../media/image29.emf"/><Relationship Id="rId18" Type="http://schemas.openxmlformats.org/officeDocument/2006/relationships/image" Target="../media/image34.emf"/><Relationship Id="rId3" Type="http://schemas.openxmlformats.org/officeDocument/2006/relationships/image" Target="../media/image19.emf"/><Relationship Id="rId21" Type="http://schemas.openxmlformats.org/officeDocument/2006/relationships/image" Target="../media/image37.emf"/><Relationship Id="rId7" Type="http://schemas.openxmlformats.org/officeDocument/2006/relationships/image" Target="../media/image23.emf"/><Relationship Id="rId12" Type="http://schemas.openxmlformats.org/officeDocument/2006/relationships/image" Target="../media/image25.emf"/><Relationship Id="rId17" Type="http://schemas.openxmlformats.org/officeDocument/2006/relationships/image" Target="../media/image33.emf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32.emf"/><Relationship Id="rId20" Type="http://schemas.openxmlformats.org/officeDocument/2006/relationships/image" Target="../media/image36.em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emf"/><Relationship Id="rId11" Type="http://schemas.openxmlformats.org/officeDocument/2006/relationships/image" Target="../media/image28.emf"/><Relationship Id="rId5" Type="http://schemas.openxmlformats.org/officeDocument/2006/relationships/image" Target="../media/image21.emf"/><Relationship Id="rId15" Type="http://schemas.openxmlformats.org/officeDocument/2006/relationships/image" Target="../media/image31.emf"/><Relationship Id="rId10" Type="http://schemas.openxmlformats.org/officeDocument/2006/relationships/image" Target="../media/image27.emf"/><Relationship Id="rId19" Type="http://schemas.openxmlformats.org/officeDocument/2006/relationships/image" Target="../media/image35.emf"/><Relationship Id="rId4" Type="http://schemas.openxmlformats.org/officeDocument/2006/relationships/image" Target="../media/image20.emf"/><Relationship Id="rId9" Type="http://schemas.openxmlformats.org/officeDocument/2006/relationships/image" Target="../media/image26.emf"/><Relationship Id="rId14" Type="http://schemas.openxmlformats.org/officeDocument/2006/relationships/image" Target="../media/image30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3" Type="http://schemas.openxmlformats.org/officeDocument/2006/relationships/image" Target="../media/image38.emf"/><Relationship Id="rId7" Type="http://schemas.openxmlformats.org/officeDocument/2006/relationships/image" Target="../media/image4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9DA0861-348D-448D-9BC3-888D16264750}"/>
              </a:ext>
            </a:extLst>
          </p:cNvPr>
          <p:cNvSpPr txBox="1"/>
          <p:nvPr/>
        </p:nvSpPr>
        <p:spPr>
          <a:xfrm>
            <a:off x="9833662" y="2160824"/>
            <a:ext cx="2358338" cy="6971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ko-KR" altLang="en-US" sz="1600" b="1" dirty="0">
                <a:cs typeface="Times New Roman" panose="02020603050405020304" pitchFamily="18" charset="0"/>
              </a:rPr>
              <a:t>컴퓨터공학과</a:t>
            </a:r>
            <a:endParaRPr lang="en-US" altLang="ko-KR" sz="1600" b="1" dirty="0">
              <a:cs typeface="Times New Roman" panose="02020603050405020304" pitchFamily="18" charset="0"/>
            </a:endParaRPr>
          </a:p>
          <a:p>
            <a:pPr algn="r">
              <a:lnSpc>
                <a:spcPct val="130000"/>
              </a:lnSpc>
            </a:pPr>
            <a:r>
              <a:rPr lang="en-US" altLang="ko-KR" sz="1600" b="1" dirty="0">
                <a:cs typeface="Times New Roman" panose="02020603050405020304" pitchFamily="18" charset="0"/>
              </a:rPr>
              <a:t>2024</a:t>
            </a:r>
            <a:r>
              <a:rPr lang="ko-KR" altLang="en-US" sz="1600" b="1" dirty="0">
                <a:cs typeface="Times New Roman" panose="02020603050405020304" pitchFamily="18" charset="0"/>
              </a:rPr>
              <a:t>년 </a:t>
            </a:r>
            <a:r>
              <a:rPr lang="en-US" altLang="ko-KR" sz="1600" b="1" dirty="0">
                <a:cs typeface="Times New Roman" panose="02020603050405020304" pitchFamily="18" charset="0"/>
              </a:rPr>
              <a:t>2</a:t>
            </a:r>
            <a:r>
              <a:rPr lang="ko-KR" altLang="en-US" sz="1600" b="1" dirty="0">
                <a:cs typeface="Times New Roman" panose="02020603050405020304" pitchFamily="18" charset="0"/>
              </a:rPr>
              <a:t>학기 </a:t>
            </a:r>
            <a:r>
              <a:rPr lang="ko-KR" altLang="en-US" sz="1600" b="1" dirty="0" err="1">
                <a:cs typeface="Times New Roman" panose="02020603050405020304" pitchFamily="18" charset="0"/>
              </a:rPr>
              <a:t>머신러닝</a:t>
            </a:r>
            <a:endParaRPr lang="en-US" altLang="ko-KR" sz="1600" b="1" dirty="0">
              <a:cs typeface="Times New Roman" panose="02020603050405020304" pitchFamily="18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9452E19-70B1-4C6B-84F2-C7054A483C8A}"/>
              </a:ext>
            </a:extLst>
          </p:cNvPr>
          <p:cNvSpPr/>
          <p:nvPr/>
        </p:nvSpPr>
        <p:spPr>
          <a:xfrm>
            <a:off x="4702593" y="1357077"/>
            <a:ext cx="6766318" cy="7207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en-US" altLang="ko-KR" sz="2400" b="1" spc="-1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[</a:t>
            </a:r>
            <a:r>
              <a:rPr lang="ko-KR" altLang="en-US" sz="2400" b="1" spc="-1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실습</a:t>
            </a:r>
            <a:r>
              <a:rPr lang="en-US" altLang="ko-KR" sz="2400" b="1" spc="-1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] Convolutional Neural Network (CNN)</a:t>
            </a:r>
          </a:p>
        </p:txBody>
      </p:sp>
    </p:spTree>
    <p:extLst>
      <p:ext uri="{BB962C8B-B14F-4D97-AF65-F5344CB8AC3E}">
        <p14:creationId xmlns:p14="http://schemas.microsoft.com/office/powerpoint/2010/main" val="1452697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462177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 – Convolutional layer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6968574" cy="8311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Padding: Input</a:t>
            </a:r>
            <a:r>
              <a:rPr lang="ko-KR" altLang="en-US" b="1" dirty="0"/>
              <a:t> </a:t>
            </a:r>
            <a:r>
              <a:rPr lang="en-US" altLang="ko-KR" b="1" dirty="0"/>
              <a:t>image</a:t>
            </a:r>
            <a:r>
              <a:rPr lang="ko-KR" altLang="en-US" b="1" dirty="0"/>
              <a:t> 주변 값을 특정 값</a:t>
            </a:r>
            <a:r>
              <a:rPr lang="en-US" altLang="ko-KR" b="1" dirty="0"/>
              <a:t> (</a:t>
            </a:r>
            <a:r>
              <a:rPr lang="ko-KR" altLang="en-US" b="1" dirty="0"/>
              <a:t>주로 </a:t>
            </a:r>
            <a:r>
              <a:rPr lang="en-US" altLang="ko-KR" b="1" dirty="0"/>
              <a:t>0) </a:t>
            </a:r>
            <a:r>
              <a:rPr lang="ko-KR" altLang="en-US" b="1" dirty="0"/>
              <a:t>으로 채워 줌</a:t>
            </a:r>
            <a:endParaRPr lang="en-US" altLang="ko-KR" b="1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Convolution </a:t>
            </a:r>
            <a:r>
              <a:rPr lang="ko-KR" altLang="en-US" sz="1600" dirty="0"/>
              <a:t>연산으로 </a:t>
            </a:r>
            <a:r>
              <a:rPr lang="en-US" altLang="ko-KR" sz="1600" dirty="0"/>
              <a:t>boundary </a:t>
            </a:r>
            <a:r>
              <a:rPr lang="ko-KR" altLang="en-US" sz="1600" dirty="0"/>
              <a:t>정보가 소실되는 문제를 방지</a:t>
            </a:r>
            <a:endParaRPr lang="en-US" altLang="ko-KR" sz="1600" dirty="0"/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D622B3EC-37B6-493A-9BD7-47A2BCB2DE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6048" y="2507425"/>
            <a:ext cx="1447800" cy="1351280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298E9D6A-4BCD-4775-BB42-874840DDB8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272" y="2680053"/>
            <a:ext cx="1082675" cy="1006025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EB5643D6-C44D-478F-96EC-9D6BBA62AB9C}"/>
              </a:ext>
            </a:extLst>
          </p:cNvPr>
          <p:cNvSpPr txBox="1"/>
          <p:nvPr/>
        </p:nvSpPr>
        <p:spPr>
          <a:xfrm>
            <a:off x="5351573" y="2859900"/>
            <a:ext cx="394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/>
              <a:t>*</a:t>
            </a:r>
            <a:endParaRPr lang="ko-KR" altLang="en-US" sz="3600" b="1" dirty="0"/>
          </a:p>
        </p:txBody>
      </p:sp>
      <p:sp>
        <p:nvSpPr>
          <p:cNvPr id="43" name="화살표: 오른쪽 42">
            <a:extLst>
              <a:ext uri="{FF2B5EF4-FFF2-40B4-BE49-F238E27FC236}">
                <a16:creationId xmlns:a16="http://schemas.microsoft.com/office/drawing/2014/main" id="{F7668C2C-06CE-4D20-841B-F1B7718FB49B}"/>
              </a:ext>
            </a:extLst>
          </p:cNvPr>
          <p:cNvSpPr/>
          <p:nvPr/>
        </p:nvSpPr>
        <p:spPr>
          <a:xfrm>
            <a:off x="7843804" y="3053525"/>
            <a:ext cx="406400" cy="25908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94DD868-6212-4213-AE21-40338238D859}"/>
              </a:ext>
            </a:extLst>
          </p:cNvPr>
          <p:cNvSpPr txBox="1"/>
          <p:nvPr/>
        </p:nvSpPr>
        <p:spPr>
          <a:xfrm>
            <a:off x="779503" y="2998399"/>
            <a:ext cx="2039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Padding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en-US" altLang="ko-KR" b="1" dirty="0">
                <a:solidFill>
                  <a:srgbClr val="FF0000"/>
                </a:solidFill>
              </a:rPr>
              <a:t>size = 0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9C2CDD5-8D75-4125-967C-8E6C9DF15C07}"/>
              </a:ext>
            </a:extLst>
          </p:cNvPr>
          <p:cNvSpPr txBox="1"/>
          <p:nvPr/>
        </p:nvSpPr>
        <p:spPr>
          <a:xfrm>
            <a:off x="3235548" y="3816742"/>
            <a:ext cx="1526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Input</a:t>
            </a:r>
            <a:r>
              <a:rPr lang="ko-KR" altLang="en-US" b="1" dirty="0"/>
              <a:t> </a:t>
            </a:r>
            <a:r>
              <a:rPr lang="en-US" altLang="ko-KR" b="1" dirty="0"/>
              <a:t>image</a:t>
            </a:r>
            <a:endParaRPr lang="ko-KR" altLang="en-US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56DC393-CF62-4995-BC37-D420F8D03292}"/>
              </a:ext>
            </a:extLst>
          </p:cNvPr>
          <p:cNvSpPr txBox="1"/>
          <p:nvPr/>
        </p:nvSpPr>
        <p:spPr>
          <a:xfrm>
            <a:off x="6445833" y="3816742"/>
            <a:ext cx="739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Filter</a:t>
            </a:r>
            <a:endParaRPr lang="ko-KR" altLang="en-US" b="1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CDA9FAD-2A7B-4C8B-B5B6-21B1BF47D637}"/>
              </a:ext>
            </a:extLst>
          </p:cNvPr>
          <p:cNvSpPr txBox="1"/>
          <p:nvPr/>
        </p:nvSpPr>
        <p:spPr>
          <a:xfrm>
            <a:off x="8675830" y="3539743"/>
            <a:ext cx="15332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Output</a:t>
            </a:r>
          </a:p>
          <a:p>
            <a:pPr algn="ctr"/>
            <a:r>
              <a:rPr lang="en-US" altLang="ko-KR" b="1" dirty="0"/>
              <a:t>feature map</a:t>
            </a:r>
            <a:endParaRPr lang="ko-KR" altLang="en-US" b="1" dirty="0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E88749CB-1D5E-478C-B985-ED8AE9C579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59586" y="2884580"/>
            <a:ext cx="765728" cy="71535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93C7D76-5C99-407A-A83C-2E22117D64B8}"/>
              </a:ext>
            </a:extLst>
          </p:cNvPr>
          <p:cNvSpPr txBox="1"/>
          <p:nvPr/>
        </p:nvSpPr>
        <p:spPr>
          <a:xfrm>
            <a:off x="5040947" y="3261377"/>
            <a:ext cx="9845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/>
              <a:t>stride: 1</a:t>
            </a:r>
            <a:endParaRPr lang="ko-KR" altLang="en-US" sz="1600" b="1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2A3D4B1-8C22-4E50-8B26-A4B807C18E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272" y="4665009"/>
            <a:ext cx="1082675" cy="100602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54BA3E6-DA7B-4897-BAAF-B9C8A1E766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18873" y="4248264"/>
            <a:ext cx="1962150" cy="183951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6F8E34-A7DE-41DA-AECB-3B36091A8D41}"/>
              </a:ext>
            </a:extLst>
          </p:cNvPr>
          <p:cNvSpPr txBox="1"/>
          <p:nvPr/>
        </p:nvSpPr>
        <p:spPr>
          <a:xfrm>
            <a:off x="5351573" y="4844856"/>
            <a:ext cx="394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/>
              <a:t>*</a:t>
            </a:r>
            <a:endParaRPr lang="ko-KR" altLang="en-US" sz="3600" b="1" dirty="0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2E49CFCC-D285-4922-B6E6-A9585A859A60}"/>
              </a:ext>
            </a:extLst>
          </p:cNvPr>
          <p:cNvSpPr/>
          <p:nvPr/>
        </p:nvSpPr>
        <p:spPr>
          <a:xfrm>
            <a:off x="7843804" y="5038481"/>
            <a:ext cx="406400" cy="25908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DA4D1C-8EBF-4082-A0C4-9DE497FFC304}"/>
              </a:ext>
            </a:extLst>
          </p:cNvPr>
          <p:cNvSpPr txBox="1"/>
          <p:nvPr/>
        </p:nvSpPr>
        <p:spPr>
          <a:xfrm>
            <a:off x="779503" y="4983355"/>
            <a:ext cx="2039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Padding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en-US" altLang="ko-KR" b="1" dirty="0">
                <a:solidFill>
                  <a:srgbClr val="FF0000"/>
                </a:solidFill>
              </a:rPr>
              <a:t>size = 1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BE32CA-D41E-4121-8F03-404E1949595A}"/>
              </a:ext>
            </a:extLst>
          </p:cNvPr>
          <p:cNvSpPr txBox="1"/>
          <p:nvPr/>
        </p:nvSpPr>
        <p:spPr>
          <a:xfrm>
            <a:off x="3236758" y="6080435"/>
            <a:ext cx="1526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Input</a:t>
            </a:r>
            <a:r>
              <a:rPr lang="ko-KR" altLang="en-US" b="1" dirty="0"/>
              <a:t> </a:t>
            </a:r>
            <a:r>
              <a:rPr lang="en-US" altLang="ko-KR" b="1" dirty="0"/>
              <a:t>image</a:t>
            </a:r>
            <a:endParaRPr lang="ko-KR" altLang="en-US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441951-12B7-4197-BAA4-112BFA9B15CD}"/>
              </a:ext>
            </a:extLst>
          </p:cNvPr>
          <p:cNvSpPr txBox="1"/>
          <p:nvPr/>
        </p:nvSpPr>
        <p:spPr>
          <a:xfrm>
            <a:off x="6445833" y="5967195"/>
            <a:ext cx="739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Filter</a:t>
            </a:r>
            <a:endParaRPr lang="ko-KR" altLang="en-US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6C72426-D763-4968-9E72-D1E9ED6904CD}"/>
              </a:ext>
            </a:extLst>
          </p:cNvPr>
          <p:cNvSpPr txBox="1"/>
          <p:nvPr/>
        </p:nvSpPr>
        <p:spPr>
          <a:xfrm>
            <a:off x="8675830" y="5828696"/>
            <a:ext cx="15332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Output</a:t>
            </a:r>
          </a:p>
          <a:p>
            <a:pPr algn="ctr"/>
            <a:r>
              <a:rPr lang="en-US" altLang="ko-KR" b="1" dirty="0"/>
              <a:t>feature map</a:t>
            </a:r>
            <a:endParaRPr lang="ko-KR" altLang="en-US" b="1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A9174BB5-4568-447D-8479-54A78326F7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26858" y="4495364"/>
            <a:ext cx="1431184" cy="134531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3E0E6F2-6F68-4761-A530-923591BAFDE0}"/>
              </a:ext>
            </a:extLst>
          </p:cNvPr>
          <p:cNvSpPr txBox="1"/>
          <p:nvPr/>
        </p:nvSpPr>
        <p:spPr>
          <a:xfrm>
            <a:off x="5040947" y="5184492"/>
            <a:ext cx="9845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/>
              <a:t>stride: 1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439054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6C67C23F-6C7E-4392-98CA-51703671771F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 – Convolutional layer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B9B4D35-44ED-4249-9948-D7437C1050A4}"/>
              </a:ext>
            </a:extLst>
          </p:cNvPr>
          <p:cNvSpPr txBox="1"/>
          <p:nvPr/>
        </p:nvSpPr>
        <p:spPr>
          <a:xfrm>
            <a:off x="116596" y="1063592"/>
            <a:ext cx="6319359" cy="1200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Convolution </a:t>
            </a:r>
            <a:r>
              <a:rPr lang="ko-KR" altLang="en-US" b="1" dirty="0"/>
              <a:t>연산의 출력 크기 계산</a:t>
            </a:r>
            <a:endParaRPr lang="en-US" altLang="ko-KR" b="1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출력의 크기는 </a:t>
            </a:r>
            <a:r>
              <a:rPr lang="en-US" altLang="ko-KR" sz="1600" dirty="0">
                <a:solidFill>
                  <a:srgbClr val="0000FF"/>
                </a:solidFill>
              </a:rPr>
              <a:t>filter size, stride, padding size</a:t>
            </a:r>
            <a:r>
              <a:rPr lang="ko-KR" altLang="en-US" sz="1600" dirty="0"/>
              <a:t>에 따라 달라짐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출력 크기는 정수로 나누어 떨어져야 함</a:t>
            </a:r>
            <a:endParaRPr lang="en-US" altLang="ko-KR" sz="1600" dirty="0"/>
          </a:p>
        </p:txBody>
      </p:sp>
      <p:graphicFrame>
        <p:nvGraphicFramePr>
          <p:cNvPr id="63" name="개체 62">
            <a:extLst>
              <a:ext uri="{FF2B5EF4-FFF2-40B4-BE49-F238E27FC236}">
                <a16:creationId xmlns:a16="http://schemas.microsoft.com/office/drawing/2014/main" id="{CFDABA78-A3BA-42C1-8F34-B0512827EA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42999" y="3003550"/>
          <a:ext cx="5025081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3098520" imgH="469800" progId="Equation.DSMT4">
                  <p:embed/>
                </p:oleObj>
              </mc:Choice>
              <mc:Fallback>
                <p:oleObj name="Equation" r:id="rId3" imgW="3098520" imgH="469800" progId="Equation.DSMT4">
                  <p:embed/>
                  <p:pic>
                    <p:nvPicPr>
                      <p:cNvPr id="63" name="개체 62">
                        <a:extLst>
                          <a:ext uri="{FF2B5EF4-FFF2-40B4-BE49-F238E27FC236}">
                            <a16:creationId xmlns:a16="http://schemas.microsoft.com/office/drawing/2014/main" id="{CFDABA78-A3BA-42C1-8F34-B0512827EA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42999" y="3003550"/>
                        <a:ext cx="5025081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4" name="개체 63">
            <a:extLst>
              <a:ext uri="{FF2B5EF4-FFF2-40B4-BE49-F238E27FC236}">
                <a16:creationId xmlns:a16="http://schemas.microsoft.com/office/drawing/2014/main" id="{494B5EFD-3DE6-4778-A991-D20D3AE722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2386280"/>
              </p:ext>
            </p:extLst>
          </p:nvPr>
        </p:nvGraphicFramePr>
        <p:xfrm>
          <a:off x="1133475" y="4468813"/>
          <a:ext cx="5045075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3111480" imgH="469800" progId="Equation.DSMT4">
                  <p:embed/>
                </p:oleObj>
              </mc:Choice>
              <mc:Fallback>
                <p:oleObj name="Equation" r:id="rId5" imgW="3111480" imgH="469800" progId="Equation.DSMT4">
                  <p:embed/>
                  <p:pic>
                    <p:nvPicPr>
                      <p:cNvPr id="64" name="개체 63">
                        <a:extLst>
                          <a:ext uri="{FF2B5EF4-FFF2-40B4-BE49-F238E27FC236}">
                            <a16:creationId xmlns:a16="http://schemas.microsoft.com/office/drawing/2014/main" id="{494B5EFD-3DE6-4778-A991-D20D3AE7227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33475" y="4468813"/>
                        <a:ext cx="5045075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5" name="TextBox 64">
            <a:extLst>
              <a:ext uri="{FF2B5EF4-FFF2-40B4-BE49-F238E27FC236}">
                <a16:creationId xmlns:a16="http://schemas.microsoft.com/office/drawing/2014/main" id="{485426B4-C539-4D63-87FD-FBEADA834172}"/>
              </a:ext>
            </a:extLst>
          </p:cNvPr>
          <p:cNvSpPr txBox="1"/>
          <p:nvPr/>
        </p:nvSpPr>
        <p:spPr>
          <a:xfrm>
            <a:off x="7054850" y="3003550"/>
            <a:ext cx="2823209" cy="17007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dirty="0"/>
              <a:t>(H, W): Input</a:t>
            </a:r>
            <a:r>
              <a:rPr lang="ko-KR" altLang="en-US" dirty="0"/>
              <a:t> </a:t>
            </a:r>
            <a:r>
              <a:rPr lang="en-US" altLang="ko-KR" dirty="0"/>
              <a:t>data</a:t>
            </a:r>
            <a:r>
              <a:rPr lang="ko-KR" altLang="en-US" dirty="0"/>
              <a:t> </a:t>
            </a:r>
            <a:r>
              <a:rPr lang="en-US" altLang="ko-KR" dirty="0"/>
              <a:t>size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dirty="0"/>
              <a:t>(FW, FH): Filter size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dirty="0"/>
              <a:t>P: Padding size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dirty="0"/>
              <a:t>S: Stride</a:t>
            </a:r>
          </a:p>
        </p:txBody>
      </p:sp>
    </p:spTree>
    <p:extLst>
      <p:ext uri="{BB962C8B-B14F-4D97-AF65-F5344CB8AC3E}">
        <p14:creationId xmlns:p14="http://schemas.microsoft.com/office/powerpoint/2010/main" val="3345302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6C67C23F-6C7E-4392-98CA-51703671771F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Implementation of Convolutional Layer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B9B4D35-44ED-4249-9948-D7437C1050A4}"/>
              </a:ext>
            </a:extLst>
          </p:cNvPr>
          <p:cNvSpPr txBox="1"/>
          <p:nvPr/>
        </p:nvSpPr>
        <p:spPr>
          <a:xfrm>
            <a:off x="116596" y="1063592"/>
            <a:ext cx="5782352" cy="4560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torch.nn.Conv2d() </a:t>
            </a:r>
            <a:r>
              <a:rPr lang="ko-KR" altLang="en-US" b="1" dirty="0"/>
              <a:t>함수를 이용한 </a:t>
            </a:r>
            <a:r>
              <a:rPr lang="ko-KR" altLang="en-US" b="1" dirty="0" err="1"/>
              <a:t>합성곱</a:t>
            </a:r>
            <a:r>
              <a:rPr lang="ko-KR" altLang="en-US" b="1" dirty="0"/>
              <a:t> 계층 구현</a:t>
            </a:r>
            <a:endParaRPr lang="en-US" altLang="ko-KR" b="1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146EF4C-EB0D-4DA8-0735-E3C2D9C02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843" y="1667164"/>
            <a:ext cx="10352314" cy="164044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B711AFD-A23D-2FFA-E1E6-9B37064FE0FE}"/>
              </a:ext>
            </a:extLst>
          </p:cNvPr>
          <p:cNvSpPr txBox="1"/>
          <p:nvPr/>
        </p:nvSpPr>
        <p:spPr>
          <a:xfrm>
            <a:off x="-31682" y="6542314"/>
            <a:ext cx="6078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Ref.: https://pytorch.org/docs/stable/generated/torch.nn.Conv2d.html?highlight=conv2d#torch.nn.Conv2d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EEE4F8-3805-70F5-D575-8913B8ED46A4}"/>
              </a:ext>
            </a:extLst>
          </p:cNvPr>
          <p:cNvSpPr txBox="1"/>
          <p:nvPr/>
        </p:nvSpPr>
        <p:spPr>
          <a:xfrm>
            <a:off x="3829995" y="3913230"/>
            <a:ext cx="4532010" cy="2118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en-US" altLang="ko-KR" dirty="0" err="1"/>
              <a:t>in_channels</a:t>
            </a:r>
            <a:r>
              <a:rPr lang="en-US" altLang="ko-KR" dirty="0"/>
              <a:t>: </a:t>
            </a:r>
            <a:r>
              <a:rPr lang="ko-KR" altLang="en-US" dirty="0"/>
              <a:t>입력 </a:t>
            </a:r>
            <a:r>
              <a:rPr lang="ko-KR" altLang="en-US" dirty="0" err="1"/>
              <a:t>특징맵의</a:t>
            </a:r>
            <a:r>
              <a:rPr lang="ko-KR" altLang="en-US" dirty="0"/>
              <a:t> 채널 개수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en-US" altLang="ko-KR" dirty="0" err="1"/>
              <a:t>out_channels</a:t>
            </a:r>
            <a:r>
              <a:rPr lang="en-US" altLang="ko-KR" dirty="0"/>
              <a:t>: </a:t>
            </a:r>
            <a:r>
              <a:rPr lang="ko-KR" altLang="en-US" dirty="0"/>
              <a:t>출력 </a:t>
            </a:r>
            <a:r>
              <a:rPr lang="ko-KR" altLang="en-US" dirty="0" err="1"/>
              <a:t>특징맵의</a:t>
            </a:r>
            <a:r>
              <a:rPr lang="ko-KR" altLang="en-US" dirty="0"/>
              <a:t> 채널 개수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en-US" altLang="ko-KR" dirty="0" err="1"/>
              <a:t>kernel_size</a:t>
            </a:r>
            <a:r>
              <a:rPr lang="en-US" altLang="ko-KR" dirty="0"/>
              <a:t>: </a:t>
            </a:r>
            <a:r>
              <a:rPr lang="ko-KR" altLang="en-US" dirty="0"/>
              <a:t>커널 크기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en-US" altLang="ko-KR" dirty="0"/>
              <a:t>stride: stride </a:t>
            </a:r>
            <a:r>
              <a:rPr lang="ko-KR" altLang="en-US" dirty="0"/>
              <a:t>크기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en-US" altLang="ko-KR" dirty="0"/>
              <a:t>padding: padding</a:t>
            </a:r>
            <a:r>
              <a:rPr lang="ko-KR" altLang="en-US" dirty="0"/>
              <a:t> 크기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86968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6C67C23F-6C7E-4392-98CA-51703671771F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Implementation of Convolutional Layer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B9B4D35-44ED-4249-9948-D7437C1050A4}"/>
              </a:ext>
            </a:extLst>
          </p:cNvPr>
          <p:cNvSpPr txBox="1"/>
          <p:nvPr/>
        </p:nvSpPr>
        <p:spPr>
          <a:xfrm>
            <a:off x="116596" y="1063592"/>
            <a:ext cx="5782352" cy="4560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torch.nn.Conv2d() </a:t>
            </a:r>
            <a:r>
              <a:rPr lang="ko-KR" altLang="en-US" b="1" dirty="0"/>
              <a:t>함수를 이용한 </a:t>
            </a:r>
            <a:r>
              <a:rPr lang="ko-KR" altLang="en-US" b="1" dirty="0" err="1"/>
              <a:t>합성곱</a:t>
            </a:r>
            <a:r>
              <a:rPr lang="ko-KR" altLang="en-US" b="1" dirty="0"/>
              <a:t> 계층 구현</a:t>
            </a:r>
            <a:endParaRPr lang="en-US" altLang="ko-KR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711AFD-A23D-2FFA-E1E6-9B37064FE0FE}"/>
              </a:ext>
            </a:extLst>
          </p:cNvPr>
          <p:cNvSpPr txBox="1"/>
          <p:nvPr/>
        </p:nvSpPr>
        <p:spPr>
          <a:xfrm>
            <a:off x="-31682" y="6542314"/>
            <a:ext cx="6078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Ref.: https://pytorch.org/docs/stable/generated/torch.nn.Conv2d.html?highlight=conv2d#torch.nn.Conv2d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1B45974-DCE0-BB30-D7F0-360CF492C69E}"/>
              </a:ext>
            </a:extLst>
          </p:cNvPr>
          <p:cNvSpPr txBox="1"/>
          <p:nvPr/>
        </p:nvSpPr>
        <p:spPr>
          <a:xfrm>
            <a:off x="4372171" y="3636217"/>
            <a:ext cx="3323346" cy="7853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/>
              <a:t>Convolutional layer</a:t>
            </a:r>
          </a:p>
          <a:p>
            <a:pPr algn="ctr">
              <a:lnSpc>
                <a:spcPct val="150000"/>
              </a:lnSpc>
            </a:pPr>
            <a:r>
              <a:rPr lang="en-US" altLang="ko-KR" sz="1600" dirty="0"/>
              <a:t>[KW x KH x C] x N, stride, padding</a:t>
            </a:r>
            <a:endParaRPr lang="ko-KR" altLang="en-US" sz="16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BCF5A6-F975-9456-C6E9-E7BF2C9CF5CF}"/>
              </a:ext>
            </a:extLst>
          </p:cNvPr>
          <p:cNvSpPr txBox="1"/>
          <p:nvPr/>
        </p:nvSpPr>
        <p:spPr>
          <a:xfrm>
            <a:off x="540634" y="5511541"/>
            <a:ext cx="11110735" cy="4565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 err="1"/>
              <a:t>self.conv</a:t>
            </a:r>
            <a:r>
              <a:rPr lang="en-US" altLang="ko-KR" b="1" dirty="0"/>
              <a:t> =  nn.Conv2d (</a:t>
            </a:r>
            <a:r>
              <a:rPr lang="en-US" altLang="ko-KR" b="1" dirty="0" err="1"/>
              <a:t>in_channels</a:t>
            </a:r>
            <a:r>
              <a:rPr lang="en-US" altLang="ko-KR" b="1" dirty="0"/>
              <a:t> = 6, </a:t>
            </a:r>
            <a:r>
              <a:rPr lang="en-US" altLang="ko-KR" b="1" dirty="0" err="1"/>
              <a:t>out_channels</a:t>
            </a:r>
            <a:r>
              <a:rPr lang="en-US" altLang="ko-KR" b="1" dirty="0"/>
              <a:t> = 16, </a:t>
            </a:r>
            <a:r>
              <a:rPr lang="en-US" altLang="ko-KR" b="1" dirty="0" err="1"/>
              <a:t>kernel_size</a:t>
            </a:r>
            <a:r>
              <a:rPr lang="en-US" altLang="ko-KR" b="1" dirty="0"/>
              <a:t> = 5, stride = 1, padding = 0)</a:t>
            </a:r>
            <a:endParaRPr lang="ko-KR" altLang="en-US" b="1" dirty="0"/>
          </a:p>
        </p:txBody>
      </p:sp>
      <p:sp>
        <p:nvSpPr>
          <p:cNvPr id="4" name="정육면체 3">
            <a:extLst>
              <a:ext uri="{FF2B5EF4-FFF2-40B4-BE49-F238E27FC236}">
                <a16:creationId xmlns:a16="http://schemas.microsoft.com/office/drawing/2014/main" id="{44A7508A-F8AB-D222-5929-E14D356C5AA5}"/>
              </a:ext>
            </a:extLst>
          </p:cNvPr>
          <p:cNvSpPr/>
          <p:nvPr/>
        </p:nvSpPr>
        <p:spPr>
          <a:xfrm>
            <a:off x="2566685" y="2534203"/>
            <a:ext cx="723900" cy="1251857"/>
          </a:xfrm>
          <a:prstGeom prst="cube">
            <a:avLst>
              <a:gd name="adj" fmla="val 46622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747C6EBC-6189-F847-8EFC-075E4760AEE6}"/>
              </a:ext>
            </a:extLst>
          </p:cNvPr>
          <p:cNvSpPr/>
          <p:nvPr/>
        </p:nvSpPr>
        <p:spPr>
          <a:xfrm>
            <a:off x="3673929" y="2988681"/>
            <a:ext cx="765012" cy="34290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EC8E8F2-FBA2-2A02-CAA7-8E88D3A43EC6}"/>
              </a:ext>
            </a:extLst>
          </p:cNvPr>
          <p:cNvSpPr/>
          <p:nvPr/>
        </p:nvSpPr>
        <p:spPr>
          <a:xfrm rot="16200000">
            <a:off x="5807780" y="1948576"/>
            <a:ext cx="452120" cy="2423110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</a:rPr>
              <a:t>[5x5x6]x16, s1, p0</a:t>
            </a:r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8" name="정육면체 7">
            <a:extLst>
              <a:ext uri="{FF2B5EF4-FFF2-40B4-BE49-F238E27FC236}">
                <a16:creationId xmlns:a16="http://schemas.microsoft.com/office/drawing/2014/main" id="{60B93703-8FEF-69F8-764C-A3120EA9D3FE}"/>
              </a:ext>
            </a:extLst>
          </p:cNvPr>
          <p:cNvSpPr/>
          <p:nvPr/>
        </p:nvSpPr>
        <p:spPr>
          <a:xfrm>
            <a:off x="8777096" y="2618567"/>
            <a:ext cx="848220" cy="1083128"/>
          </a:xfrm>
          <a:prstGeom prst="cube">
            <a:avLst>
              <a:gd name="adj" fmla="val 36622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F8A0D6EF-EA3F-6D7F-4FD0-3413AD498809}"/>
              </a:ext>
            </a:extLst>
          </p:cNvPr>
          <p:cNvSpPr/>
          <p:nvPr/>
        </p:nvSpPr>
        <p:spPr>
          <a:xfrm>
            <a:off x="7628739" y="2988681"/>
            <a:ext cx="765012" cy="34290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9C9156-7129-7A5D-27BB-89947AE56941}"/>
              </a:ext>
            </a:extLst>
          </p:cNvPr>
          <p:cNvSpPr txBox="1"/>
          <p:nvPr/>
        </p:nvSpPr>
        <p:spPr>
          <a:xfrm>
            <a:off x="1823325" y="3786060"/>
            <a:ext cx="19078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/>
              <a:t>Input feature map</a:t>
            </a:r>
            <a:endParaRPr lang="ko-KR" alt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70446B-BBD7-16BE-C757-6DA6695F6CF9}"/>
              </a:ext>
            </a:extLst>
          </p:cNvPr>
          <p:cNvSpPr txBox="1"/>
          <p:nvPr/>
        </p:nvSpPr>
        <p:spPr>
          <a:xfrm>
            <a:off x="7925486" y="3786060"/>
            <a:ext cx="20794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/>
              <a:t>Output feature map</a:t>
            </a:r>
            <a:endParaRPr lang="ko-KR" altLang="en-US" sz="1600" dirty="0"/>
          </a:p>
        </p:txBody>
      </p:sp>
      <p:sp>
        <p:nvSpPr>
          <p:cNvPr id="14" name="왼쪽 중괄호 13">
            <a:extLst>
              <a:ext uri="{FF2B5EF4-FFF2-40B4-BE49-F238E27FC236}">
                <a16:creationId xmlns:a16="http://schemas.microsoft.com/office/drawing/2014/main" id="{33BF8555-4998-D2A4-E80A-DF89A41475BF}"/>
              </a:ext>
            </a:extLst>
          </p:cNvPr>
          <p:cNvSpPr/>
          <p:nvPr/>
        </p:nvSpPr>
        <p:spPr>
          <a:xfrm rot="5400000">
            <a:off x="3022448" y="2240811"/>
            <a:ext cx="154929" cy="381344"/>
          </a:xfrm>
          <a:prstGeom prst="leftBrac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5D4779-893B-CBE5-D2F3-5629EE57C415}"/>
              </a:ext>
            </a:extLst>
          </p:cNvPr>
          <p:cNvSpPr txBox="1"/>
          <p:nvPr/>
        </p:nvSpPr>
        <p:spPr>
          <a:xfrm>
            <a:off x="2957886" y="205737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C00000"/>
                </a:solidFill>
              </a:rPr>
              <a:t>6</a:t>
            </a:r>
            <a:endParaRPr lang="ko-KR" altLang="en-US" sz="1400" b="1" dirty="0">
              <a:solidFill>
                <a:srgbClr val="C00000"/>
              </a:solidFill>
            </a:endParaRPr>
          </a:p>
        </p:txBody>
      </p:sp>
      <p:sp>
        <p:nvSpPr>
          <p:cNvPr id="16" name="왼쪽 중괄호 15">
            <a:extLst>
              <a:ext uri="{FF2B5EF4-FFF2-40B4-BE49-F238E27FC236}">
                <a16:creationId xmlns:a16="http://schemas.microsoft.com/office/drawing/2014/main" id="{7798BCDD-8527-A685-C6D7-5487C9E18A39}"/>
              </a:ext>
            </a:extLst>
          </p:cNvPr>
          <p:cNvSpPr/>
          <p:nvPr/>
        </p:nvSpPr>
        <p:spPr>
          <a:xfrm rot="5400000">
            <a:off x="9299196" y="2243206"/>
            <a:ext cx="154929" cy="497307"/>
          </a:xfrm>
          <a:prstGeom prst="leftBrac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346C834-6794-6FE3-174F-6218157C5E38}"/>
              </a:ext>
            </a:extLst>
          </p:cNvPr>
          <p:cNvSpPr txBox="1"/>
          <p:nvPr/>
        </p:nvSpPr>
        <p:spPr>
          <a:xfrm>
            <a:off x="9184941" y="205737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C00000"/>
                </a:solidFill>
              </a:rPr>
              <a:t>16</a:t>
            </a:r>
            <a:endParaRPr lang="ko-KR" altLang="en-US" sz="1400" b="1" dirty="0">
              <a:solidFill>
                <a:srgbClr val="C00000"/>
              </a:solidFill>
            </a:endParaRPr>
          </a:p>
        </p:txBody>
      </p:sp>
      <p:sp>
        <p:nvSpPr>
          <p:cNvPr id="18" name="화살표: 아래쪽 17">
            <a:extLst>
              <a:ext uri="{FF2B5EF4-FFF2-40B4-BE49-F238E27FC236}">
                <a16:creationId xmlns:a16="http://schemas.microsoft.com/office/drawing/2014/main" id="{305F4AE6-F4CB-0F0A-D253-4654EEC878F4}"/>
              </a:ext>
            </a:extLst>
          </p:cNvPr>
          <p:cNvSpPr/>
          <p:nvPr/>
        </p:nvSpPr>
        <p:spPr>
          <a:xfrm>
            <a:off x="5385707" y="4648434"/>
            <a:ext cx="1420586" cy="546089"/>
          </a:xfrm>
          <a:prstGeom prst="downArrow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79822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6C67C23F-6C7E-4392-98CA-51703671771F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CIFAR-10 </a:t>
            </a:r>
            <a:r>
              <a:rPr lang="ko-KR" altLang="en-US" sz="2500" b="1" dirty="0">
                <a:solidFill>
                  <a:schemeClr val="bg1"/>
                </a:solidFill>
              </a:rPr>
              <a:t>분류 실습 </a:t>
            </a:r>
            <a:r>
              <a:rPr lang="en-US" altLang="ko-KR" sz="2500" b="1" dirty="0">
                <a:solidFill>
                  <a:schemeClr val="bg1"/>
                </a:solidFill>
              </a:rPr>
              <a:t>– CNN</a:t>
            </a:r>
            <a:r>
              <a:rPr lang="ko-KR" altLang="en-US" sz="2500" b="1" dirty="0">
                <a:solidFill>
                  <a:schemeClr val="bg1"/>
                </a:solidFill>
              </a:rPr>
              <a:t>을 이용한 분류</a:t>
            </a:r>
            <a:endParaRPr lang="en-US" altLang="ko-KR" sz="2500" b="1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B9B4D35-44ED-4249-9948-D7437C1050A4}"/>
              </a:ext>
            </a:extLst>
          </p:cNvPr>
          <p:cNvSpPr txBox="1"/>
          <p:nvPr/>
        </p:nvSpPr>
        <p:spPr>
          <a:xfrm>
            <a:off x="116596" y="1063592"/>
            <a:ext cx="4448654" cy="1200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CIFAR-10 dataset </a:t>
            </a: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형상</a:t>
            </a:r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32x32x3 (RGB)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이미지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10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개의 클래스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Train: 50,000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개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Test: 10,000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개</a:t>
            </a:r>
          </a:p>
        </p:txBody>
      </p:sp>
      <p:pic>
        <p:nvPicPr>
          <p:cNvPr id="2" name="Picture 4" descr="The LeNet-5 Architecture, a convolutional neural network ...">
            <a:extLst>
              <a:ext uri="{FF2B5EF4-FFF2-40B4-BE49-F238E27FC236}">
                <a16:creationId xmlns:a16="http://schemas.microsoft.com/office/drawing/2014/main" id="{A3017239-5988-8309-EAE5-B168BD2990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47"/>
          <a:stretch/>
        </p:blipFill>
        <p:spPr bwMode="auto">
          <a:xfrm>
            <a:off x="5566763" y="3076993"/>
            <a:ext cx="6430963" cy="1984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8C934A7-A93B-2BB1-4B04-CA321E5894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342" y="2543103"/>
            <a:ext cx="4262129" cy="33667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FD68298-4A46-C4FC-5FEF-44FF27BC3CC0}"/>
              </a:ext>
            </a:extLst>
          </p:cNvPr>
          <p:cNvSpPr txBox="1"/>
          <p:nvPr/>
        </p:nvSpPr>
        <p:spPr>
          <a:xfrm>
            <a:off x="1425171" y="5976257"/>
            <a:ext cx="2608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CIFAR-10 dataset </a:t>
            </a:r>
            <a:r>
              <a:rPr lang="ko-KR" altLang="en-US" b="1" dirty="0"/>
              <a:t>예시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0C2D4C-9D76-9DC6-74FF-EEA6E3B0F743}"/>
              </a:ext>
            </a:extLst>
          </p:cNvPr>
          <p:cNvSpPr txBox="1"/>
          <p:nvPr/>
        </p:nvSpPr>
        <p:spPr>
          <a:xfrm>
            <a:off x="7625522" y="5382985"/>
            <a:ext cx="2313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LeNet-5 </a:t>
            </a:r>
            <a:r>
              <a:rPr lang="ko-KR" altLang="en-US" b="1" dirty="0"/>
              <a:t>신경망 구조</a:t>
            </a:r>
          </a:p>
        </p:txBody>
      </p:sp>
    </p:spTree>
    <p:extLst>
      <p:ext uri="{BB962C8B-B14F-4D97-AF65-F5344CB8AC3E}">
        <p14:creationId xmlns:p14="http://schemas.microsoft.com/office/powerpoint/2010/main" val="32590379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6C67C23F-6C7E-4392-98CA-51703671771F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CIFAR-10 </a:t>
            </a:r>
            <a:r>
              <a:rPr lang="ko-KR" altLang="en-US" sz="2500" b="1" dirty="0">
                <a:solidFill>
                  <a:schemeClr val="bg1"/>
                </a:solidFill>
              </a:rPr>
              <a:t>분류 실습 </a:t>
            </a:r>
            <a:r>
              <a:rPr lang="en-US" altLang="ko-KR" sz="2500" b="1" dirty="0">
                <a:solidFill>
                  <a:schemeClr val="bg1"/>
                </a:solidFill>
              </a:rPr>
              <a:t>– CNN</a:t>
            </a:r>
            <a:r>
              <a:rPr lang="ko-KR" altLang="en-US" sz="2500" b="1" dirty="0">
                <a:solidFill>
                  <a:schemeClr val="bg1"/>
                </a:solidFill>
              </a:rPr>
              <a:t>을 이용한 분류</a:t>
            </a:r>
            <a:endParaRPr lang="en-US" altLang="ko-KR" sz="2500" b="1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B9B4D35-44ED-4249-9948-D7437C1050A4}"/>
              </a:ext>
            </a:extLst>
          </p:cNvPr>
          <p:cNvSpPr txBox="1"/>
          <p:nvPr/>
        </p:nvSpPr>
        <p:spPr>
          <a:xfrm>
            <a:off x="116596" y="1063592"/>
            <a:ext cx="2252540" cy="4542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b="1" dirty="0"/>
              <a:t>입출력 구조 확인</a:t>
            </a:r>
            <a:endParaRPr lang="en-US" altLang="ko-KR" b="1" dirty="0"/>
          </a:p>
        </p:txBody>
      </p:sp>
      <p:pic>
        <p:nvPicPr>
          <p:cNvPr id="21" name="Picture 2" descr="Looking inside neural nets">
            <a:extLst>
              <a:ext uri="{FF2B5EF4-FFF2-40B4-BE49-F238E27FC236}">
                <a16:creationId xmlns:a16="http://schemas.microsoft.com/office/drawing/2014/main" id="{C1FF0A67-ED77-4FDC-94BD-24B578C734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" t="21219" r="74723" b="32492"/>
          <a:stretch/>
        </p:blipFill>
        <p:spPr bwMode="auto">
          <a:xfrm>
            <a:off x="2265933" y="2129966"/>
            <a:ext cx="1081434" cy="107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5893669E-B8F6-4D79-9DD2-4A3326627C17}"/>
              </a:ext>
            </a:extLst>
          </p:cNvPr>
          <p:cNvSpPr/>
          <p:nvPr/>
        </p:nvSpPr>
        <p:spPr>
          <a:xfrm>
            <a:off x="4275656" y="2233005"/>
            <a:ext cx="1371600" cy="8686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ysClr val="windowText" lastClr="000000"/>
                </a:solidFill>
              </a:rPr>
              <a:t>평탄화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60162396-22BC-496F-95B7-0DE13C3CBF66}"/>
              </a:ext>
            </a:extLst>
          </p:cNvPr>
          <p:cNvSpPr/>
          <p:nvPr/>
        </p:nvSpPr>
        <p:spPr>
          <a:xfrm>
            <a:off x="6575545" y="2233005"/>
            <a:ext cx="1371600" cy="8686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FC layers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B26B22CB-1E5F-4EDB-9EA5-E4837737865C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>
          <a:xfrm>
            <a:off x="3347367" y="2667345"/>
            <a:ext cx="92828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E01AA5B6-2E00-4E20-B95F-FFA1C5175CA1}"/>
              </a:ext>
            </a:extLst>
          </p:cNvPr>
          <p:cNvCxnSpPr>
            <a:cxnSpLocks/>
            <a:stCxn id="22" idx="3"/>
            <a:endCxn id="42" idx="1"/>
          </p:cNvCxnSpPr>
          <p:nvPr/>
        </p:nvCxnSpPr>
        <p:spPr>
          <a:xfrm>
            <a:off x="5647256" y="2667345"/>
            <a:ext cx="92828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F760DAF7-8884-4BD7-BC7E-781ADAB8096A}"/>
              </a:ext>
            </a:extLst>
          </p:cNvPr>
          <p:cNvCxnSpPr>
            <a:cxnSpLocks/>
            <a:stCxn id="42" idx="3"/>
            <a:endCxn id="46" idx="1"/>
          </p:cNvCxnSpPr>
          <p:nvPr/>
        </p:nvCxnSpPr>
        <p:spPr>
          <a:xfrm>
            <a:off x="7947145" y="2667345"/>
            <a:ext cx="92828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37B02AD2-332E-40C1-A72B-31F69165094E}"/>
              </a:ext>
            </a:extLst>
          </p:cNvPr>
          <p:cNvSpPr txBox="1"/>
          <p:nvPr/>
        </p:nvSpPr>
        <p:spPr>
          <a:xfrm>
            <a:off x="8875434" y="2482679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예측 결과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9AE28A3-DB3C-461A-9557-1AE5CA1F46D7}"/>
              </a:ext>
            </a:extLst>
          </p:cNvPr>
          <p:cNvSpPr txBox="1"/>
          <p:nvPr/>
        </p:nvSpPr>
        <p:spPr>
          <a:xfrm>
            <a:off x="2150060" y="3204724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32 x 32 x 3</a:t>
            </a:r>
            <a:endParaRPr lang="ko-KR" alt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A4466AA-0707-4D35-9C97-C437A7B31889}"/>
              </a:ext>
            </a:extLst>
          </p:cNvPr>
          <p:cNvSpPr txBox="1"/>
          <p:nvPr/>
        </p:nvSpPr>
        <p:spPr>
          <a:xfrm>
            <a:off x="5593555" y="3204724"/>
            <a:ext cx="1069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3072 x 1</a:t>
            </a:r>
            <a:endParaRPr lang="ko-KR" alt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1F2E6E4-E3E5-4C3C-BFE6-BEC5BBE13194}"/>
              </a:ext>
            </a:extLst>
          </p:cNvPr>
          <p:cNvSpPr txBox="1"/>
          <p:nvPr/>
        </p:nvSpPr>
        <p:spPr>
          <a:xfrm>
            <a:off x="9052565" y="3204724"/>
            <a:ext cx="835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10 x 1</a:t>
            </a:r>
            <a:endParaRPr lang="ko-KR" altLang="en-US" dirty="0"/>
          </a:p>
        </p:txBody>
      </p:sp>
      <p:pic>
        <p:nvPicPr>
          <p:cNvPr id="50" name="Picture 2" descr="Looking inside neural nets">
            <a:extLst>
              <a:ext uri="{FF2B5EF4-FFF2-40B4-BE49-F238E27FC236}">
                <a16:creationId xmlns:a16="http://schemas.microsoft.com/office/drawing/2014/main" id="{4AD2668C-BCB5-477F-8C89-55E3AB7933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" t="21219" r="74723" b="32492"/>
          <a:stretch/>
        </p:blipFill>
        <p:spPr bwMode="auto">
          <a:xfrm>
            <a:off x="3400477" y="4295793"/>
            <a:ext cx="1081434" cy="107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직사각형 50">
            <a:extLst>
              <a:ext uri="{FF2B5EF4-FFF2-40B4-BE49-F238E27FC236}">
                <a16:creationId xmlns:a16="http://schemas.microsoft.com/office/drawing/2014/main" id="{5C4760BB-8569-4EC2-9DBB-A7E0051D1719}"/>
              </a:ext>
            </a:extLst>
          </p:cNvPr>
          <p:cNvSpPr/>
          <p:nvPr/>
        </p:nvSpPr>
        <p:spPr>
          <a:xfrm>
            <a:off x="5410200" y="4398832"/>
            <a:ext cx="1371600" cy="8686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Conv. layers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097DAE04-910B-4E6F-9FFE-18DC435094FE}"/>
              </a:ext>
            </a:extLst>
          </p:cNvPr>
          <p:cNvCxnSpPr>
            <a:cxnSpLocks/>
            <a:stCxn id="50" idx="3"/>
            <a:endCxn id="51" idx="1"/>
          </p:cNvCxnSpPr>
          <p:nvPr/>
        </p:nvCxnSpPr>
        <p:spPr>
          <a:xfrm>
            <a:off x="4481911" y="4833172"/>
            <a:ext cx="92828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1A589FE9-2838-43A3-B8AA-900ACBEC69BA}"/>
              </a:ext>
            </a:extLst>
          </p:cNvPr>
          <p:cNvCxnSpPr>
            <a:cxnSpLocks/>
            <a:stCxn id="51" idx="3"/>
            <a:endCxn id="54" idx="1"/>
          </p:cNvCxnSpPr>
          <p:nvPr/>
        </p:nvCxnSpPr>
        <p:spPr>
          <a:xfrm>
            <a:off x="6781800" y="4833172"/>
            <a:ext cx="92828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7F99E1F6-ECD9-4DAD-9C08-3EC7299ACFC6}"/>
              </a:ext>
            </a:extLst>
          </p:cNvPr>
          <p:cNvSpPr txBox="1"/>
          <p:nvPr/>
        </p:nvSpPr>
        <p:spPr>
          <a:xfrm>
            <a:off x="7710089" y="4648506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예측 결과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846EE7C-079E-4907-9BDE-D2FC3BC0D6C7}"/>
              </a:ext>
            </a:extLst>
          </p:cNvPr>
          <p:cNvSpPr txBox="1"/>
          <p:nvPr/>
        </p:nvSpPr>
        <p:spPr>
          <a:xfrm>
            <a:off x="3261361" y="5370551"/>
            <a:ext cx="1359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32 x 32 x 3</a:t>
            </a:r>
            <a:endParaRPr lang="ko-KR" altLang="en-US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C4A8932-D01E-47BD-A54E-F7952DED15A0}"/>
              </a:ext>
            </a:extLst>
          </p:cNvPr>
          <p:cNvSpPr txBox="1"/>
          <p:nvPr/>
        </p:nvSpPr>
        <p:spPr>
          <a:xfrm>
            <a:off x="7887220" y="5370551"/>
            <a:ext cx="835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10 x 1</a:t>
            </a:r>
            <a:endParaRPr lang="ko-KR" altLang="en-US" dirty="0"/>
          </a:p>
        </p:txBody>
      </p: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B3C9512F-7D4A-47FD-9986-68485C1937F6}"/>
              </a:ext>
            </a:extLst>
          </p:cNvPr>
          <p:cNvSpPr/>
          <p:nvPr/>
        </p:nvSpPr>
        <p:spPr>
          <a:xfrm>
            <a:off x="6895826" y="4295793"/>
            <a:ext cx="2102638" cy="1546205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72091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6C67C23F-6C7E-4392-98CA-51703671771F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CIFAR-10 </a:t>
            </a:r>
            <a:r>
              <a:rPr lang="ko-KR" altLang="en-US" sz="2500" b="1" dirty="0">
                <a:solidFill>
                  <a:schemeClr val="bg1"/>
                </a:solidFill>
              </a:rPr>
              <a:t>분류 실습 </a:t>
            </a:r>
            <a:r>
              <a:rPr lang="en-US" altLang="ko-KR" sz="2500" b="1" dirty="0">
                <a:solidFill>
                  <a:schemeClr val="bg1"/>
                </a:solidFill>
              </a:rPr>
              <a:t>– CNN</a:t>
            </a:r>
            <a:r>
              <a:rPr lang="ko-KR" altLang="en-US" sz="2500" b="1" dirty="0">
                <a:solidFill>
                  <a:schemeClr val="bg1"/>
                </a:solidFill>
              </a:rPr>
              <a:t>을 이용한 분류</a:t>
            </a:r>
            <a:endParaRPr lang="en-US" altLang="ko-KR" sz="2500" b="1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B9B4D35-44ED-4249-9948-D7437C1050A4}"/>
              </a:ext>
            </a:extLst>
          </p:cNvPr>
          <p:cNvSpPr txBox="1"/>
          <p:nvPr/>
        </p:nvSpPr>
        <p:spPr>
          <a:xfrm>
            <a:off x="116596" y="1063592"/>
            <a:ext cx="2252540" cy="4542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b="1" dirty="0"/>
              <a:t>입출력 구조 확인</a:t>
            </a:r>
            <a:endParaRPr lang="en-US" altLang="ko-KR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45125C-DF4B-43A7-92B6-50057CF7C9CB}"/>
              </a:ext>
            </a:extLst>
          </p:cNvPr>
          <p:cNvSpPr txBox="1"/>
          <p:nvPr/>
        </p:nvSpPr>
        <p:spPr>
          <a:xfrm>
            <a:off x="5087550" y="5490374"/>
            <a:ext cx="2016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CNN model </a:t>
            </a:r>
            <a:r>
              <a:rPr lang="ko-KR" altLang="en-US" b="1" dirty="0"/>
              <a:t>예시</a:t>
            </a:r>
          </a:p>
        </p:txBody>
      </p:sp>
      <p:pic>
        <p:nvPicPr>
          <p:cNvPr id="24" name="Picture 2" descr="ML: CNN">
            <a:extLst>
              <a:ext uri="{FF2B5EF4-FFF2-40B4-BE49-F238E27FC236}">
                <a16:creationId xmlns:a16="http://schemas.microsoft.com/office/drawing/2014/main" id="{6A07586F-3878-4B5C-9109-FE00B21256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8" t="20796" r="76035" b="33510"/>
          <a:stretch/>
        </p:blipFill>
        <p:spPr bwMode="auto">
          <a:xfrm>
            <a:off x="1235495" y="2978150"/>
            <a:ext cx="1422399" cy="1447800"/>
          </a:xfrm>
          <a:prstGeom prst="rect">
            <a:avLst/>
          </a:prstGeom>
          <a:noFill/>
          <a:scene3d>
            <a:camera prst="isometricRightUp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BD188E61-EA40-4E7C-B628-C237071A6866}"/>
              </a:ext>
            </a:extLst>
          </p:cNvPr>
          <p:cNvSpPr/>
          <p:nvPr/>
        </p:nvSpPr>
        <p:spPr>
          <a:xfrm>
            <a:off x="3325563" y="3510280"/>
            <a:ext cx="538480" cy="28956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378870F-BF23-422B-81AB-372A2ADF637C}"/>
              </a:ext>
            </a:extLst>
          </p:cNvPr>
          <p:cNvSpPr txBox="1"/>
          <p:nvPr/>
        </p:nvSpPr>
        <p:spPr>
          <a:xfrm>
            <a:off x="1321540" y="246808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32 x 32 x </a:t>
            </a:r>
            <a:r>
              <a:rPr lang="en-US" altLang="ko-KR" b="1" dirty="0">
                <a:solidFill>
                  <a:srgbClr val="FF0000"/>
                </a:solidFill>
              </a:rPr>
              <a:t>3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F76E22F-F811-4C89-91E9-7A7C845778AF}"/>
              </a:ext>
            </a:extLst>
          </p:cNvPr>
          <p:cNvSpPr txBox="1"/>
          <p:nvPr/>
        </p:nvSpPr>
        <p:spPr>
          <a:xfrm>
            <a:off x="2922030" y="4013200"/>
            <a:ext cx="13003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Conv. 1</a:t>
            </a:r>
          </a:p>
          <a:p>
            <a:pPr algn="ctr"/>
            <a:r>
              <a:rPr lang="en-US" altLang="ko-KR" dirty="0"/>
              <a:t>[5x5x</a:t>
            </a:r>
            <a:r>
              <a:rPr lang="en-US" altLang="ko-KR" dirty="0">
                <a:solidFill>
                  <a:srgbClr val="FF0000"/>
                </a:solidFill>
              </a:rPr>
              <a:t>3</a:t>
            </a:r>
            <a:r>
              <a:rPr lang="en-US" altLang="ko-KR" dirty="0"/>
              <a:t>]x</a:t>
            </a:r>
            <a:r>
              <a:rPr lang="en-US" altLang="ko-KR" dirty="0">
                <a:solidFill>
                  <a:srgbClr val="0000FF"/>
                </a:solidFill>
              </a:rPr>
              <a:t>32</a:t>
            </a:r>
            <a:endParaRPr lang="ko-KR" altLang="en-US" dirty="0">
              <a:solidFill>
                <a:srgbClr val="0000FF"/>
              </a:solidFill>
            </a:endParaRPr>
          </a:p>
        </p:txBody>
      </p:sp>
      <p:sp>
        <p:nvSpPr>
          <p:cNvPr id="28" name="정육면체 27">
            <a:extLst>
              <a:ext uri="{FF2B5EF4-FFF2-40B4-BE49-F238E27FC236}">
                <a16:creationId xmlns:a16="http://schemas.microsoft.com/office/drawing/2014/main" id="{1333945E-CA71-450D-8A42-B03F466CAE51}"/>
              </a:ext>
            </a:extLst>
          </p:cNvPr>
          <p:cNvSpPr/>
          <p:nvPr/>
        </p:nvSpPr>
        <p:spPr>
          <a:xfrm>
            <a:off x="4531712" y="2887352"/>
            <a:ext cx="1000760" cy="1583690"/>
          </a:xfrm>
          <a:prstGeom prst="cube">
            <a:avLst>
              <a:gd name="adj" fmla="val 4530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F111335-7275-4C17-B304-AD5DF8B84923}"/>
              </a:ext>
            </a:extLst>
          </p:cNvPr>
          <p:cNvSpPr txBox="1"/>
          <p:nvPr/>
        </p:nvSpPr>
        <p:spPr>
          <a:xfrm>
            <a:off x="4542933" y="2468086"/>
            <a:ext cx="1210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28x28x</a:t>
            </a:r>
            <a:r>
              <a:rPr lang="en-US" altLang="ko-KR" b="1" dirty="0">
                <a:solidFill>
                  <a:srgbClr val="0000FF"/>
                </a:solidFill>
              </a:rPr>
              <a:t>32</a:t>
            </a:r>
            <a:endParaRPr lang="ko-KR" altLang="en-US" b="1" dirty="0">
              <a:solidFill>
                <a:srgbClr val="0000FF"/>
              </a:solidFill>
            </a:endParaRPr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E617A0EC-803C-4FAE-B18A-611491FBA985}"/>
              </a:ext>
            </a:extLst>
          </p:cNvPr>
          <p:cNvSpPr/>
          <p:nvPr/>
        </p:nvSpPr>
        <p:spPr>
          <a:xfrm>
            <a:off x="6200141" y="3510280"/>
            <a:ext cx="538480" cy="28956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87D8A7-CCE3-47CF-B620-AA255C88FF1D}"/>
              </a:ext>
            </a:extLst>
          </p:cNvPr>
          <p:cNvSpPr txBox="1"/>
          <p:nvPr/>
        </p:nvSpPr>
        <p:spPr>
          <a:xfrm>
            <a:off x="5696691" y="3974998"/>
            <a:ext cx="1407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Conv. 2</a:t>
            </a:r>
          </a:p>
          <a:p>
            <a:pPr algn="ctr"/>
            <a:r>
              <a:rPr lang="en-US" altLang="ko-KR" dirty="0"/>
              <a:t>[5x5x</a:t>
            </a:r>
            <a:r>
              <a:rPr lang="en-US" altLang="ko-KR" dirty="0">
                <a:solidFill>
                  <a:srgbClr val="0000FF"/>
                </a:solidFill>
              </a:rPr>
              <a:t>32</a:t>
            </a:r>
            <a:r>
              <a:rPr lang="en-US" altLang="ko-KR" dirty="0"/>
              <a:t>]x</a:t>
            </a:r>
            <a:r>
              <a:rPr lang="en-US" altLang="ko-KR" dirty="0">
                <a:solidFill>
                  <a:srgbClr val="00B050"/>
                </a:solidFill>
              </a:rPr>
              <a:t>32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32" name="정육면체 31">
            <a:extLst>
              <a:ext uri="{FF2B5EF4-FFF2-40B4-BE49-F238E27FC236}">
                <a16:creationId xmlns:a16="http://schemas.microsoft.com/office/drawing/2014/main" id="{0D574D44-6BE5-4BA7-9AA4-F8BA97C19E67}"/>
              </a:ext>
            </a:extLst>
          </p:cNvPr>
          <p:cNvSpPr/>
          <p:nvPr/>
        </p:nvSpPr>
        <p:spPr>
          <a:xfrm>
            <a:off x="7406290" y="3070232"/>
            <a:ext cx="787400" cy="1246051"/>
          </a:xfrm>
          <a:prstGeom prst="cube">
            <a:avLst>
              <a:gd name="adj" fmla="val 4530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6396550-6941-4F38-B8D6-55B583F9250F}"/>
              </a:ext>
            </a:extLst>
          </p:cNvPr>
          <p:cNvSpPr txBox="1"/>
          <p:nvPr/>
        </p:nvSpPr>
        <p:spPr>
          <a:xfrm>
            <a:off x="7248978" y="2468086"/>
            <a:ext cx="1233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24x24x</a:t>
            </a:r>
            <a:r>
              <a:rPr lang="en-US" altLang="ko-KR" b="1" dirty="0">
                <a:solidFill>
                  <a:srgbClr val="00B050"/>
                </a:solidFill>
              </a:rPr>
              <a:t>32</a:t>
            </a:r>
            <a:endParaRPr lang="ko-KR" altLang="en-US" b="1" dirty="0">
              <a:solidFill>
                <a:srgbClr val="00B050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910BD0E-2C32-43FB-BA0E-A58B7208715C}"/>
              </a:ext>
            </a:extLst>
          </p:cNvPr>
          <p:cNvSpPr txBox="1"/>
          <p:nvPr/>
        </p:nvSpPr>
        <p:spPr>
          <a:xfrm>
            <a:off x="8861359" y="3957116"/>
            <a:ext cx="3132589" cy="8697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rgbClr val="FF0000"/>
                </a:solidFill>
              </a:rPr>
              <a:t>출력의 형태가 </a:t>
            </a:r>
            <a:r>
              <a:rPr lang="en-US" altLang="ko-KR" b="1" dirty="0">
                <a:solidFill>
                  <a:srgbClr val="FF0000"/>
                </a:solidFill>
              </a:rPr>
              <a:t>cube </a:t>
            </a:r>
            <a:r>
              <a:rPr lang="ko-KR" altLang="en-US" b="1" dirty="0">
                <a:solidFill>
                  <a:srgbClr val="FF0000"/>
                </a:solidFill>
              </a:rPr>
              <a:t>이므로</a:t>
            </a:r>
            <a:endParaRPr lang="en-US" altLang="ko-KR" b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rgbClr val="FF0000"/>
                </a:solidFill>
              </a:rPr>
              <a:t>예측 결과를 확인 할 수 없음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7EAAB1F-A687-4640-B385-72393A86DD60}"/>
              </a:ext>
            </a:extLst>
          </p:cNvPr>
          <p:cNvSpPr txBox="1"/>
          <p:nvPr/>
        </p:nvSpPr>
        <p:spPr>
          <a:xfrm>
            <a:off x="8861361" y="3373996"/>
            <a:ext cx="5020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/>
              <a:t>…</a:t>
            </a:r>
            <a:endParaRPr lang="ko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564768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6C67C23F-6C7E-4392-98CA-51703671771F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CIFAR-10 </a:t>
            </a:r>
            <a:r>
              <a:rPr lang="ko-KR" altLang="en-US" sz="2500" b="1" dirty="0">
                <a:solidFill>
                  <a:schemeClr val="bg1"/>
                </a:solidFill>
              </a:rPr>
              <a:t>분류 실습 </a:t>
            </a:r>
            <a:r>
              <a:rPr lang="en-US" altLang="ko-KR" sz="2500" b="1" dirty="0">
                <a:solidFill>
                  <a:schemeClr val="bg1"/>
                </a:solidFill>
              </a:rPr>
              <a:t>– CNN</a:t>
            </a:r>
            <a:r>
              <a:rPr lang="ko-KR" altLang="en-US" sz="2500" b="1" dirty="0">
                <a:solidFill>
                  <a:schemeClr val="bg1"/>
                </a:solidFill>
              </a:rPr>
              <a:t>을 이용한 분류</a:t>
            </a:r>
            <a:endParaRPr lang="en-US" altLang="ko-KR" sz="2500" b="1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B9B4D35-44ED-4249-9948-D7437C1050A4}"/>
              </a:ext>
            </a:extLst>
          </p:cNvPr>
          <p:cNvSpPr txBox="1"/>
          <p:nvPr/>
        </p:nvSpPr>
        <p:spPr>
          <a:xfrm>
            <a:off x="116596" y="1063592"/>
            <a:ext cx="2252540" cy="4542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b="1" dirty="0"/>
              <a:t>입출력 구조 확인</a:t>
            </a:r>
            <a:endParaRPr lang="en-US" altLang="ko-KR" b="1" dirty="0"/>
          </a:p>
        </p:txBody>
      </p:sp>
      <p:pic>
        <p:nvPicPr>
          <p:cNvPr id="17" name="Picture 2" descr="Looking inside neural nets">
            <a:extLst>
              <a:ext uri="{FF2B5EF4-FFF2-40B4-BE49-F238E27FC236}">
                <a16:creationId xmlns:a16="http://schemas.microsoft.com/office/drawing/2014/main" id="{4533D812-9526-4178-8E15-C9AE7C6520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" t="21219" r="74723" b="32492"/>
          <a:stretch/>
        </p:blipFill>
        <p:spPr bwMode="auto">
          <a:xfrm>
            <a:off x="2265933" y="2129966"/>
            <a:ext cx="1081434" cy="107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9FCC384C-D5D9-4516-A8DC-6A60D69F0F64}"/>
              </a:ext>
            </a:extLst>
          </p:cNvPr>
          <p:cNvSpPr/>
          <p:nvPr/>
        </p:nvSpPr>
        <p:spPr>
          <a:xfrm>
            <a:off x="4275656" y="2233005"/>
            <a:ext cx="1371600" cy="8686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ysClr val="windowText" lastClr="000000"/>
                </a:solidFill>
              </a:rPr>
              <a:t>평탄화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0937B7F-CE1D-4647-B3EE-D54F657C299B}"/>
              </a:ext>
            </a:extLst>
          </p:cNvPr>
          <p:cNvSpPr/>
          <p:nvPr/>
        </p:nvSpPr>
        <p:spPr>
          <a:xfrm>
            <a:off x="6575545" y="2233005"/>
            <a:ext cx="1371600" cy="8686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FC layers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D1569F6E-C825-402B-93F0-52183447D1C7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>
            <a:off x="3347367" y="2667345"/>
            <a:ext cx="92828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01DF52E-4294-4867-9F42-C80214037DE6}"/>
              </a:ext>
            </a:extLst>
          </p:cNvPr>
          <p:cNvCxnSpPr>
            <a:cxnSpLocks/>
            <a:stCxn id="18" idx="3"/>
            <a:endCxn id="19" idx="1"/>
          </p:cNvCxnSpPr>
          <p:nvPr/>
        </p:nvCxnSpPr>
        <p:spPr>
          <a:xfrm>
            <a:off x="5647256" y="2667345"/>
            <a:ext cx="92828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48DACE71-30CA-4496-A8D0-DBCCE618C818}"/>
              </a:ext>
            </a:extLst>
          </p:cNvPr>
          <p:cNvCxnSpPr>
            <a:cxnSpLocks/>
            <a:stCxn id="19" idx="3"/>
            <a:endCxn id="36" idx="1"/>
          </p:cNvCxnSpPr>
          <p:nvPr/>
        </p:nvCxnSpPr>
        <p:spPr>
          <a:xfrm>
            <a:off x="7947145" y="2667345"/>
            <a:ext cx="92828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0D9B2A2-8E98-4792-9CA5-ADAE68688517}"/>
              </a:ext>
            </a:extLst>
          </p:cNvPr>
          <p:cNvSpPr txBox="1"/>
          <p:nvPr/>
        </p:nvSpPr>
        <p:spPr>
          <a:xfrm>
            <a:off x="8875434" y="2482679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예측 결과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456DC68-7DCC-46B4-B3EA-FCE3D22BD16D}"/>
              </a:ext>
            </a:extLst>
          </p:cNvPr>
          <p:cNvSpPr txBox="1"/>
          <p:nvPr/>
        </p:nvSpPr>
        <p:spPr>
          <a:xfrm>
            <a:off x="2150060" y="3204724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32 x 32 x 3</a:t>
            </a:r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AD70754-75C2-45A6-BF5C-4D845D45EC5F}"/>
              </a:ext>
            </a:extLst>
          </p:cNvPr>
          <p:cNvSpPr txBox="1"/>
          <p:nvPr/>
        </p:nvSpPr>
        <p:spPr>
          <a:xfrm>
            <a:off x="5593555" y="3204724"/>
            <a:ext cx="1069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3072 x 1</a:t>
            </a:r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0A1C91F-E531-47E0-B98A-E8CBB36C80B2}"/>
              </a:ext>
            </a:extLst>
          </p:cNvPr>
          <p:cNvSpPr txBox="1"/>
          <p:nvPr/>
        </p:nvSpPr>
        <p:spPr>
          <a:xfrm>
            <a:off x="9052565" y="3204724"/>
            <a:ext cx="835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10 x 1</a:t>
            </a:r>
            <a:endParaRPr lang="ko-KR" altLang="en-US" dirty="0"/>
          </a:p>
        </p:txBody>
      </p:sp>
      <p:pic>
        <p:nvPicPr>
          <p:cNvPr id="42" name="Picture 2" descr="Looking inside neural nets">
            <a:extLst>
              <a:ext uri="{FF2B5EF4-FFF2-40B4-BE49-F238E27FC236}">
                <a16:creationId xmlns:a16="http://schemas.microsoft.com/office/drawing/2014/main" id="{B7AEB79D-F330-4E59-A6D8-42BA5D974D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" t="21219" r="74723" b="32492"/>
          <a:stretch/>
        </p:blipFill>
        <p:spPr bwMode="auto">
          <a:xfrm>
            <a:off x="1115988" y="4295793"/>
            <a:ext cx="1081434" cy="107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직사각형 42">
            <a:extLst>
              <a:ext uri="{FF2B5EF4-FFF2-40B4-BE49-F238E27FC236}">
                <a16:creationId xmlns:a16="http://schemas.microsoft.com/office/drawing/2014/main" id="{3AD344CC-0956-4CB2-9C08-84EF621F0D5D}"/>
              </a:ext>
            </a:extLst>
          </p:cNvPr>
          <p:cNvSpPr/>
          <p:nvPr/>
        </p:nvSpPr>
        <p:spPr>
          <a:xfrm>
            <a:off x="3125711" y="4398832"/>
            <a:ext cx="1371600" cy="8686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Conv. layers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F4BECDE9-9292-493E-B7B1-AF6BE14FF325}"/>
              </a:ext>
            </a:extLst>
          </p:cNvPr>
          <p:cNvCxnSpPr>
            <a:cxnSpLocks/>
            <a:stCxn id="42" idx="3"/>
            <a:endCxn id="43" idx="1"/>
          </p:cNvCxnSpPr>
          <p:nvPr/>
        </p:nvCxnSpPr>
        <p:spPr>
          <a:xfrm>
            <a:off x="2197422" y="4833172"/>
            <a:ext cx="92828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3A987119-92AA-420F-8DC9-CCC966918DD3}"/>
              </a:ext>
            </a:extLst>
          </p:cNvPr>
          <p:cNvCxnSpPr>
            <a:cxnSpLocks/>
            <a:stCxn id="43" idx="3"/>
            <a:endCxn id="48" idx="1"/>
          </p:cNvCxnSpPr>
          <p:nvPr/>
        </p:nvCxnSpPr>
        <p:spPr>
          <a:xfrm>
            <a:off x="4497311" y="4833172"/>
            <a:ext cx="92828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6342EE0-5264-44E7-8E84-B1884CE5BC90}"/>
              </a:ext>
            </a:extLst>
          </p:cNvPr>
          <p:cNvSpPr txBox="1"/>
          <p:nvPr/>
        </p:nvSpPr>
        <p:spPr>
          <a:xfrm>
            <a:off x="1000116" y="5370551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32 x 32 x 3</a:t>
            </a:r>
            <a:endParaRPr lang="ko-KR" alt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230F24A-D4C6-40AB-848C-8CC8CFA1BCF7}"/>
              </a:ext>
            </a:extLst>
          </p:cNvPr>
          <p:cNvSpPr txBox="1"/>
          <p:nvPr/>
        </p:nvSpPr>
        <p:spPr>
          <a:xfrm>
            <a:off x="4108101" y="5542586"/>
            <a:ext cx="1675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FF0000"/>
                </a:solidFill>
              </a:rPr>
              <a:t>Feature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en-US" altLang="ko-KR" b="1" dirty="0">
                <a:solidFill>
                  <a:srgbClr val="FF0000"/>
                </a:solidFill>
              </a:rPr>
              <a:t>maps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575C2C43-CD8D-43AA-9D66-36A458C4CD98}"/>
              </a:ext>
            </a:extLst>
          </p:cNvPr>
          <p:cNvSpPr/>
          <p:nvPr/>
        </p:nvSpPr>
        <p:spPr>
          <a:xfrm>
            <a:off x="5425600" y="4398832"/>
            <a:ext cx="1371600" cy="8686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ysClr val="windowText" lastClr="000000"/>
                </a:solidFill>
              </a:rPr>
              <a:t>평탄화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6AA44042-9CEB-4FE4-96F3-E295C4F8440C}"/>
              </a:ext>
            </a:extLst>
          </p:cNvPr>
          <p:cNvSpPr/>
          <p:nvPr/>
        </p:nvSpPr>
        <p:spPr>
          <a:xfrm>
            <a:off x="7725489" y="4398832"/>
            <a:ext cx="1371600" cy="8686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FC layers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4FF81189-9E04-49E8-B7DE-2231BA2823EC}"/>
              </a:ext>
            </a:extLst>
          </p:cNvPr>
          <p:cNvCxnSpPr>
            <a:cxnSpLocks/>
            <a:stCxn id="48" idx="3"/>
            <a:endCxn id="49" idx="1"/>
          </p:cNvCxnSpPr>
          <p:nvPr/>
        </p:nvCxnSpPr>
        <p:spPr>
          <a:xfrm>
            <a:off x="6797200" y="4833172"/>
            <a:ext cx="92828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C0847FB8-E360-4471-B514-927EDCD2DA8B}"/>
              </a:ext>
            </a:extLst>
          </p:cNvPr>
          <p:cNvCxnSpPr>
            <a:cxnSpLocks/>
            <a:stCxn id="49" idx="3"/>
            <a:endCxn id="52" idx="1"/>
          </p:cNvCxnSpPr>
          <p:nvPr/>
        </p:nvCxnSpPr>
        <p:spPr>
          <a:xfrm>
            <a:off x="9097089" y="4833172"/>
            <a:ext cx="92828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E4CC4CD7-896C-49A4-BCB9-35AAC7E551A1}"/>
              </a:ext>
            </a:extLst>
          </p:cNvPr>
          <p:cNvSpPr txBox="1"/>
          <p:nvPr/>
        </p:nvSpPr>
        <p:spPr>
          <a:xfrm>
            <a:off x="10025378" y="4648506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예측 결과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60ED073-F087-4F14-B9BF-1FEE3A874C5E}"/>
              </a:ext>
            </a:extLst>
          </p:cNvPr>
          <p:cNvSpPr txBox="1"/>
          <p:nvPr/>
        </p:nvSpPr>
        <p:spPr>
          <a:xfrm>
            <a:off x="10202509" y="5357920"/>
            <a:ext cx="835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10 x 1</a:t>
            </a:r>
            <a:endParaRPr lang="ko-KR" altLang="en-US" dirty="0"/>
          </a:p>
        </p:txBody>
      </p:sp>
      <p:sp>
        <p:nvSpPr>
          <p:cNvPr id="2" name="화살표: 아래쪽 1">
            <a:extLst>
              <a:ext uri="{FF2B5EF4-FFF2-40B4-BE49-F238E27FC236}">
                <a16:creationId xmlns:a16="http://schemas.microsoft.com/office/drawing/2014/main" id="{5F03F197-3AA3-A7E3-2664-ADFF3F4A911E}"/>
              </a:ext>
            </a:extLst>
          </p:cNvPr>
          <p:cNvSpPr/>
          <p:nvPr/>
        </p:nvSpPr>
        <p:spPr>
          <a:xfrm rot="10800000">
            <a:off x="4759783" y="5010672"/>
            <a:ext cx="372546" cy="513679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CFDCF4-6D49-542F-97AA-640FB20AB212}"/>
              </a:ext>
            </a:extLst>
          </p:cNvPr>
          <p:cNvSpPr txBox="1"/>
          <p:nvPr/>
        </p:nvSpPr>
        <p:spPr>
          <a:xfrm>
            <a:off x="6380179" y="5542586"/>
            <a:ext cx="1774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FF0000"/>
                </a:solidFill>
              </a:rPr>
              <a:t>Feature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en-US" altLang="ko-KR" b="1" dirty="0">
                <a:solidFill>
                  <a:srgbClr val="FF0000"/>
                </a:solidFill>
              </a:rPr>
              <a:t>vector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4" name="화살표: 아래쪽 3">
            <a:extLst>
              <a:ext uri="{FF2B5EF4-FFF2-40B4-BE49-F238E27FC236}">
                <a16:creationId xmlns:a16="http://schemas.microsoft.com/office/drawing/2014/main" id="{2F14938B-062C-61DC-DCAA-AC554D02D4A7}"/>
              </a:ext>
            </a:extLst>
          </p:cNvPr>
          <p:cNvSpPr/>
          <p:nvPr/>
        </p:nvSpPr>
        <p:spPr>
          <a:xfrm rot="10800000">
            <a:off x="7081330" y="5010672"/>
            <a:ext cx="372546" cy="513679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9559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6C67C23F-6C7E-4392-98CA-51703671771F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CIFAR-10 </a:t>
            </a:r>
            <a:r>
              <a:rPr lang="ko-KR" altLang="en-US" sz="2500" b="1" dirty="0">
                <a:solidFill>
                  <a:schemeClr val="bg1"/>
                </a:solidFill>
              </a:rPr>
              <a:t>분류 실습 </a:t>
            </a:r>
            <a:r>
              <a:rPr lang="en-US" altLang="ko-KR" sz="2500" b="1" dirty="0">
                <a:solidFill>
                  <a:schemeClr val="bg1"/>
                </a:solidFill>
              </a:rPr>
              <a:t>– CNN</a:t>
            </a:r>
            <a:r>
              <a:rPr lang="ko-KR" altLang="en-US" sz="2500" b="1" dirty="0">
                <a:solidFill>
                  <a:schemeClr val="bg1"/>
                </a:solidFill>
              </a:rPr>
              <a:t>을 이용한 분류</a:t>
            </a:r>
            <a:endParaRPr lang="en-US" altLang="ko-KR" sz="2500" b="1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B9B4D35-44ED-4249-9948-D7437C1050A4}"/>
              </a:ext>
            </a:extLst>
          </p:cNvPr>
          <p:cNvSpPr txBox="1"/>
          <p:nvPr/>
        </p:nvSpPr>
        <p:spPr>
          <a:xfrm>
            <a:off x="116596" y="1063592"/>
            <a:ext cx="6441059" cy="8311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LeNet-5 </a:t>
            </a: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신경망 구조</a:t>
            </a:r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개의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convolutional layer, 3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개의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fully connected layer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로 구성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7AFC49-6019-FDC0-7956-A36B75C41780}"/>
              </a:ext>
            </a:extLst>
          </p:cNvPr>
          <p:cNvSpPr txBox="1"/>
          <p:nvPr/>
        </p:nvSpPr>
        <p:spPr>
          <a:xfrm>
            <a:off x="647856" y="5667003"/>
            <a:ext cx="21528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/>
              <a:t>Input image (CIFAR-10)</a:t>
            </a:r>
          </a:p>
          <a:p>
            <a:pPr algn="ctr"/>
            <a:r>
              <a:rPr lang="en-US" altLang="ko-KR" sz="1400" b="1" dirty="0"/>
              <a:t>32x32x3</a:t>
            </a:r>
            <a:endParaRPr lang="ko-KR" altLang="en-US" sz="1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7A8EA4-59E6-FBB3-2979-D23BAAE70E14}"/>
              </a:ext>
            </a:extLst>
          </p:cNvPr>
          <p:cNvSpPr txBox="1"/>
          <p:nvPr/>
        </p:nvSpPr>
        <p:spPr>
          <a:xfrm>
            <a:off x="3337125" y="5689245"/>
            <a:ext cx="16049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FF0000"/>
                </a:solidFill>
              </a:rPr>
              <a:t>Conv 1</a:t>
            </a:r>
          </a:p>
          <a:p>
            <a:pPr algn="ctr"/>
            <a:r>
              <a:rPr lang="en-US" altLang="ko-KR" sz="1400" b="1" dirty="0">
                <a:solidFill>
                  <a:srgbClr val="FF0000"/>
                </a:solidFill>
              </a:rPr>
              <a:t>[5x5x3]x6, s1, p0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2EE4BC6-81F4-8712-D531-81021FFD6988}"/>
              </a:ext>
            </a:extLst>
          </p:cNvPr>
          <p:cNvSpPr txBox="1"/>
          <p:nvPr/>
        </p:nvSpPr>
        <p:spPr>
          <a:xfrm>
            <a:off x="6826087" y="5621465"/>
            <a:ext cx="17043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FF0000"/>
                </a:solidFill>
              </a:rPr>
              <a:t>Conv 2</a:t>
            </a:r>
          </a:p>
          <a:p>
            <a:pPr algn="ctr"/>
            <a:r>
              <a:rPr lang="en-US" altLang="ko-KR" sz="1400" b="1" dirty="0">
                <a:solidFill>
                  <a:srgbClr val="FF0000"/>
                </a:solidFill>
              </a:rPr>
              <a:t>[5x5x6]x16, s1, p0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9B280853-F3DE-0B44-8440-8128B5B54520}"/>
              </a:ext>
            </a:extLst>
          </p:cNvPr>
          <p:cNvGrpSpPr/>
          <p:nvPr/>
        </p:nvGrpSpPr>
        <p:grpSpPr>
          <a:xfrm>
            <a:off x="919844" y="2471847"/>
            <a:ext cx="10352314" cy="3276850"/>
            <a:chOff x="919844" y="2471847"/>
            <a:chExt cx="10352314" cy="3276850"/>
          </a:xfrm>
        </p:grpSpPr>
        <p:pic>
          <p:nvPicPr>
            <p:cNvPr id="2" name="Picture 4" descr="The LeNet-5 Architecture, a convolutional neural network ...">
              <a:extLst>
                <a:ext uri="{FF2B5EF4-FFF2-40B4-BE49-F238E27FC236}">
                  <a16:creationId xmlns:a16="http://schemas.microsoft.com/office/drawing/2014/main" id="{A3017239-5988-8309-EAE5-B168BD29902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847"/>
            <a:stretch/>
          </p:blipFill>
          <p:spPr bwMode="auto">
            <a:xfrm>
              <a:off x="919844" y="2471847"/>
              <a:ext cx="10352314" cy="31951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BD70BBCB-D8C2-792D-EC07-8A21C9AAAD09}"/>
                </a:ext>
              </a:extLst>
            </p:cNvPr>
            <p:cNvSpPr/>
            <p:nvPr/>
          </p:nvSpPr>
          <p:spPr>
            <a:xfrm>
              <a:off x="10504715" y="4566557"/>
              <a:ext cx="685800" cy="3265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485FA21-2351-0A93-483C-1B7A83F8ADC0}"/>
                </a:ext>
              </a:extLst>
            </p:cNvPr>
            <p:cNvSpPr/>
            <p:nvPr/>
          </p:nvSpPr>
          <p:spPr>
            <a:xfrm>
              <a:off x="9818915" y="5089171"/>
              <a:ext cx="1023256" cy="3265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31CF7AF-C17A-7942-3E48-1D81ADB62506}"/>
                </a:ext>
              </a:extLst>
            </p:cNvPr>
            <p:cNvSpPr/>
            <p:nvPr/>
          </p:nvSpPr>
          <p:spPr>
            <a:xfrm>
              <a:off x="8795659" y="5422125"/>
              <a:ext cx="1023256" cy="3265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302C6824-5521-A436-3608-6D37E02503E8}"/>
              </a:ext>
            </a:extLst>
          </p:cNvPr>
          <p:cNvSpPr txBox="1"/>
          <p:nvPr/>
        </p:nvSpPr>
        <p:spPr>
          <a:xfrm>
            <a:off x="9080697" y="5227445"/>
            <a:ext cx="8531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rgbClr val="0000FF"/>
                </a:solidFill>
              </a:rPr>
              <a:t>평탄화</a:t>
            </a:r>
            <a:r>
              <a:rPr lang="en-US" altLang="ko-KR" sz="1400" b="1" dirty="0">
                <a:solidFill>
                  <a:srgbClr val="0000FF"/>
                </a:solidFill>
              </a:rPr>
              <a:t>&amp;</a:t>
            </a:r>
          </a:p>
          <a:p>
            <a:pPr algn="ctr"/>
            <a:r>
              <a:rPr lang="en-US" altLang="ko-KR" sz="1400" b="1" dirty="0">
                <a:solidFill>
                  <a:srgbClr val="0000FF"/>
                </a:solidFill>
              </a:rPr>
              <a:t>FC1</a:t>
            </a:r>
            <a:endParaRPr lang="ko-KR" altLang="en-US" sz="1400" b="1" dirty="0">
              <a:solidFill>
                <a:srgbClr val="0000FF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41B814-C725-D276-0D40-A75CF71DEA4D}"/>
              </a:ext>
            </a:extLst>
          </p:cNvPr>
          <p:cNvSpPr txBox="1"/>
          <p:nvPr/>
        </p:nvSpPr>
        <p:spPr>
          <a:xfrm>
            <a:off x="9981816" y="4978081"/>
            <a:ext cx="5229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0000FF"/>
                </a:solidFill>
              </a:rPr>
              <a:t>FC2</a:t>
            </a:r>
            <a:endParaRPr lang="ko-KR" altLang="en-US" sz="1400" b="1" dirty="0">
              <a:solidFill>
                <a:srgbClr val="0000FF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9CCE8AE-A5F1-C288-D73A-0C34593DEC80}"/>
              </a:ext>
            </a:extLst>
          </p:cNvPr>
          <p:cNvSpPr txBox="1"/>
          <p:nvPr/>
        </p:nvSpPr>
        <p:spPr>
          <a:xfrm>
            <a:off x="10457782" y="4646718"/>
            <a:ext cx="5229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0000FF"/>
                </a:solidFill>
              </a:rPr>
              <a:t>FC3</a:t>
            </a:r>
            <a:endParaRPr lang="ko-KR" altLang="en-US" sz="1400" b="1" dirty="0">
              <a:solidFill>
                <a:srgbClr val="0000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76BC49-2710-79BF-7651-8BD8C0FEDF2F}"/>
              </a:ext>
            </a:extLst>
          </p:cNvPr>
          <p:cNvSpPr txBox="1"/>
          <p:nvPr/>
        </p:nvSpPr>
        <p:spPr>
          <a:xfrm>
            <a:off x="10457782" y="3636817"/>
            <a:ext cx="14654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/>
              <a:t>Output classes</a:t>
            </a:r>
          </a:p>
          <a:p>
            <a:pPr algn="ctr"/>
            <a:r>
              <a:rPr lang="en-US" altLang="ko-KR" sz="1400" b="1" dirty="0"/>
              <a:t>10x1</a:t>
            </a:r>
            <a:endParaRPr lang="ko-KR" altLang="en-US" sz="1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085088-1C9A-F093-9B37-377F060E8659}"/>
              </a:ext>
            </a:extLst>
          </p:cNvPr>
          <p:cNvSpPr txBox="1"/>
          <p:nvPr/>
        </p:nvSpPr>
        <p:spPr>
          <a:xfrm>
            <a:off x="5497648" y="5282760"/>
            <a:ext cx="8402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/>
              <a:t>Max</a:t>
            </a:r>
          </a:p>
          <a:p>
            <a:pPr algn="ctr"/>
            <a:r>
              <a:rPr lang="en-US" altLang="ko-KR" sz="1400" b="1" dirty="0"/>
              <a:t>Pooling</a:t>
            </a:r>
            <a:endParaRPr lang="ko-KR" altLang="en-US" sz="14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FBED35A-F1CD-292F-A500-00D3B77C24F2}"/>
              </a:ext>
            </a:extLst>
          </p:cNvPr>
          <p:cNvSpPr txBox="1"/>
          <p:nvPr/>
        </p:nvSpPr>
        <p:spPr>
          <a:xfrm>
            <a:off x="8260610" y="5282760"/>
            <a:ext cx="8402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/>
              <a:t>Max</a:t>
            </a:r>
          </a:p>
          <a:p>
            <a:pPr algn="ctr"/>
            <a:r>
              <a:rPr lang="en-US" altLang="ko-KR" sz="1400" b="1" dirty="0"/>
              <a:t>Pooling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6501757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6C67C23F-6C7E-4392-98CA-51703671771F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CIFAR-10 </a:t>
            </a:r>
            <a:r>
              <a:rPr lang="ko-KR" altLang="en-US" sz="2500" b="1" dirty="0">
                <a:solidFill>
                  <a:schemeClr val="bg1"/>
                </a:solidFill>
              </a:rPr>
              <a:t>분류 실습 </a:t>
            </a:r>
            <a:r>
              <a:rPr lang="en-US" altLang="ko-KR" sz="2500" b="1" dirty="0">
                <a:solidFill>
                  <a:schemeClr val="bg1"/>
                </a:solidFill>
              </a:rPr>
              <a:t>– CNN</a:t>
            </a:r>
            <a:r>
              <a:rPr lang="ko-KR" altLang="en-US" sz="2500" b="1" dirty="0">
                <a:solidFill>
                  <a:schemeClr val="bg1"/>
                </a:solidFill>
              </a:rPr>
              <a:t>을 이용한 분류</a:t>
            </a:r>
            <a:endParaRPr lang="en-US" altLang="ko-KR" sz="2500" b="1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B9B4D35-44ED-4249-9948-D7437C1050A4}"/>
              </a:ext>
            </a:extLst>
          </p:cNvPr>
          <p:cNvSpPr txBox="1"/>
          <p:nvPr/>
        </p:nvSpPr>
        <p:spPr>
          <a:xfrm>
            <a:off x="116596" y="1063592"/>
            <a:ext cx="7116051" cy="4560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10</a:t>
            </a:r>
            <a:r>
              <a:rPr lang="ko-KR" altLang="en-US" b="1" dirty="0"/>
              <a:t>주차 </a:t>
            </a:r>
            <a:r>
              <a:rPr lang="en-US" altLang="ko-KR" b="1" dirty="0"/>
              <a:t>LMS </a:t>
            </a:r>
            <a:r>
              <a:rPr lang="ko-KR" altLang="en-US" b="1" dirty="0"/>
              <a:t>강의 콘텐츠에 업로드 되어있는 </a:t>
            </a:r>
            <a:r>
              <a:rPr lang="en-US" altLang="ko-KR" b="1" dirty="0"/>
              <a:t>base code </a:t>
            </a:r>
            <a:r>
              <a:rPr lang="ko-KR" altLang="en-US" b="1" dirty="0"/>
              <a:t>다운로드</a:t>
            </a:r>
            <a:endParaRPr lang="en-US" altLang="ko-KR" b="1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3F09943-4BEA-E129-ACA7-0FC4979A8E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079" y="2108762"/>
            <a:ext cx="2980043" cy="170664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9806E4E-4A89-5E79-6513-C138CD0B3B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7756"/>
          <a:stretch/>
        </p:blipFill>
        <p:spPr>
          <a:xfrm>
            <a:off x="3616669" y="2090944"/>
            <a:ext cx="3827940" cy="174228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41910C5-A635-CEBF-AE23-3E1421AF17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7156" y="2099513"/>
            <a:ext cx="4110766" cy="172514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2F738C6-0C19-68B0-78F9-B88DF3286FD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32453"/>
          <a:stretch/>
        </p:blipFill>
        <p:spPr>
          <a:xfrm>
            <a:off x="344079" y="4560471"/>
            <a:ext cx="3633399" cy="150846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3EE98AF-B09C-18FA-656E-2C825903EA7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31900"/>
          <a:stretch/>
        </p:blipFill>
        <p:spPr>
          <a:xfrm>
            <a:off x="4135938" y="4560471"/>
            <a:ext cx="3009678" cy="144547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EAF110A-9B0E-E119-A646-5F24B460876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04075" y="4560471"/>
            <a:ext cx="4543847" cy="165481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16422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사람, 인간의 얼굴, 의류, 미소이(가) 표시된 사진&#10;&#10;자동 생성된 설명">
            <a:extLst>
              <a:ext uri="{FF2B5EF4-FFF2-40B4-BE49-F238E27FC236}">
                <a16:creationId xmlns:a16="http://schemas.microsoft.com/office/drawing/2014/main" id="{F341C5B4-E5AE-1E74-4942-EEFC705E79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4" r="5040" b="-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8E22E34-5517-4342-871D-1845633A9B4D}"/>
              </a:ext>
            </a:extLst>
          </p:cNvPr>
          <p:cNvSpPr txBox="1"/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60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11</a:t>
            </a:r>
            <a:r>
              <a:rPr lang="ko-KR" altLang="en-US" sz="60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주차 실습 </a:t>
            </a:r>
            <a:r>
              <a:rPr lang="en-US" altLang="ko-KR" sz="60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(LeNet-5)</a:t>
            </a:r>
          </a:p>
        </p:txBody>
      </p:sp>
      <p:sp>
        <p:nvSpPr>
          <p:cNvPr id="8" name="슬라이드 번호 개체 틀 3">
            <a:extLst>
              <a:ext uri="{FF2B5EF4-FFF2-40B4-BE49-F238E27FC236}">
                <a16:creationId xmlns:a16="http://schemas.microsoft.com/office/drawing/2014/main" id="{E1B7A6D4-C148-4DB1-8085-60564B429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spcAft>
                <a:spcPts val="600"/>
              </a:spcAft>
              <a:defRPr/>
            </a:pPr>
            <a:fld id="{4518B812-0B38-4C45-9828-A6E4D84B3A5F}" type="slidenum">
              <a:rPr lang="en-US" altLang="ko-KR">
                <a:solidFill>
                  <a:srgbClr val="FFFFFF"/>
                </a:solidFill>
                <a:latin typeface="Calibri" panose="020F0502020204030204"/>
              </a:rPr>
              <a:pPr latinLnBrk="0">
                <a:spcAft>
                  <a:spcPts val="600"/>
                </a:spcAft>
                <a:defRPr/>
              </a:pPr>
              <a:t>2</a:t>
            </a:fld>
            <a:endParaRPr lang="en-US" altLang="ko-KR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825244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6C67C23F-6C7E-4392-98CA-51703671771F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CIFAR-10 </a:t>
            </a:r>
            <a:r>
              <a:rPr lang="ko-KR" altLang="en-US" sz="2500" b="1" dirty="0">
                <a:solidFill>
                  <a:schemeClr val="bg1"/>
                </a:solidFill>
              </a:rPr>
              <a:t>분류 실습 </a:t>
            </a:r>
            <a:r>
              <a:rPr lang="en-US" altLang="ko-KR" sz="2500" b="1" dirty="0">
                <a:solidFill>
                  <a:schemeClr val="bg1"/>
                </a:solidFill>
              </a:rPr>
              <a:t>– CNN</a:t>
            </a:r>
            <a:r>
              <a:rPr lang="ko-KR" altLang="en-US" sz="2500" b="1" dirty="0">
                <a:solidFill>
                  <a:schemeClr val="bg1"/>
                </a:solidFill>
              </a:rPr>
              <a:t>을 이용한 분류</a:t>
            </a:r>
            <a:endParaRPr lang="en-US" altLang="ko-KR" sz="2500" b="1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B9B4D35-44ED-4249-9948-D7437C1050A4}"/>
              </a:ext>
            </a:extLst>
          </p:cNvPr>
          <p:cNvSpPr txBox="1"/>
          <p:nvPr/>
        </p:nvSpPr>
        <p:spPr>
          <a:xfrm>
            <a:off x="116596" y="1063592"/>
            <a:ext cx="7116051" cy="4560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10</a:t>
            </a:r>
            <a:r>
              <a:rPr lang="ko-KR" altLang="en-US" b="1" dirty="0"/>
              <a:t>주차 </a:t>
            </a:r>
            <a:r>
              <a:rPr lang="en-US" altLang="ko-KR" b="1" dirty="0"/>
              <a:t>LMS </a:t>
            </a:r>
            <a:r>
              <a:rPr lang="ko-KR" altLang="en-US" b="1" dirty="0"/>
              <a:t>강의 콘텐츠에 업로드 되어있는 </a:t>
            </a:r>
            <a:r>
              <a:rPr lang="en-US" altLang="ko-KR" b="1" dirty="0"/>
              <a:t>base code </a:t>
            </a:r>
            <a:r>
              <a:rPr lang="ko-KR" altLang="en-US" b="1" dirty="0"/>
              <a:t>다운로드</a:t>
            </a:r>
            <a:endParaRPr lang="en-US" altLang="ko-KR" b="1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3F09943-4BEA-E129-ACA7-0FC4979A8E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079" y="2108762"/>
            <a:ext cx="2980043" cy="170664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9806E4E-4A89-5E79-6513-C138CD0B3B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7756"/>
          <a:stretch/>
        </p:blipFill>
        <p:spPr>
          <a:xfrm>
            <a:off x="3616669" y="2090944"/>
            <a:ext cx="3827940" cy="174228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41910C5-A635-CEBF-AE23-3E1421AF17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7156" y="2099513"/>
            <a:ext cx="4110766" cy="1725148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2F738C6-0C19-68B0-78F9-B88DF3286FD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32453"/>
          <a:stretch/>
        </p:blipFill>
        <p:spPr>
          <a:xfrm>
            <a:off x="344079" y="4560471"/>
            <a:ext cx="3633399" cy="150846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3EE98AF-B09C-18FA-656E-2C825903EA7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31900"/>
          <a:stretch/>
        </p:blipFill>
        <p:spPr>
          <a:xfrm>
            <a:off x="4135938" y="4560471"/>
            <a:ext cx="3009678" cy="144547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EAF110A-9B0E-E119-A646-5F24B460876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04075" y="4560471"/>
            <a:ext cx="4543847" cy="165481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988A3B-BABC-51BC-E472-08E5CB45199D}"/>
              </a:ext>
            </a:extLst>
          </p:cNvPr>
          <p:cNvSpPr txBox="1"/>
          <p:nvPr/>
        </p:nvSpPr>
        <p:spPr>
          <a:xfrm>
            <a:off x="7770192" y="3914872"/>
            <a:ext cx="4044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C00000"/>
                </a:solidFill>
              </a:rPr>
              <a:t>LeNet5 </a:t>
            </a:r>
            <a:r>
              <a:rPr lang="ko-KR" altLang="en-US" b="1" dirty="0">
                <a:solidFill>
                  <a:srgbClr val="C00000"/>
                </a:solidFill>
              </a:rPr>
              <a:t>모델 구조에 맞추어 코드 작성</a:t>
            </a:r>
          </a:p>
        </p:txBody>
      </p:sp>
    </p:spTree>
    <p:extLst>
      <p:ext uri="{BB962C8B-B14F-4D97-AF65-F5344CB8AC3E}">
        <p14:creationId xmlns:p14="http://schemas.microsoft.com/office/powerpoint/2010/main" val="42793659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6C67C23F-6C7E-4392-98CA-51703671771F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CIFAR-10 </a:t>
            </a:r>
            <a:r>
              <a:rPr lang="ko-KR" altLang="en-US" sz="2500" b="1" dirty="0">
                <a:solidFill>
                  <a:schemeClr val="bg1"/>
                </a:solidFill>
              </a:rPr>
              <a:t>분류 실습 </a:t>
            </a:r>
            <a:r>
              <a:rPr lang="en-US" altLang="ko-KR" sz="2500" b="1" dirty="0">
                <a:solidFill>
                  <a:schemeClr val="bg1"/>
                </a:solidFill>
              </a:rPr>
              <a:t>– CNN</a:t>
            </a:r>
            <a:r>
              <a:rPr lang="ko-KR" altLang="en-US" sz="2500" b="1" dirty="0">
                <a:solidFill>
                  <a:schemeClr val="bg1"/>
                </a:solidFill>
              </a:rPr>
              <a:t>을 이용한 분류</a:t>
            </a:r>
            <a:endParaRPr lang="en-US" altLang="ko-KR" sz="2500" b="1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B9B4D35-44ED-4249-9948-D7437C1050A4}"/>
              </a:ext>
            </a:extLst>
          </p:cNvPr>
          <p:cNvSpPr txBox="1"/>
          <p:nvPr/>
        </p:nvSpPr>
        <p:spPr>
          <a:xfrm>
            <a:off x="116596" y="1063592"/>
            <a:ext cx="5412059" cy="8311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LeNet-5 </a:t>
            </a:r>
            <a:r>
              <a:rPr lang="ko-KR" altLang="en-US" b="1" dirty="0"/>
              <a:t>모델 구조 작성 참고사항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참고자료</a:t>
            </a:r>
            <a:r>
              <a:rPr lang="en-US" altLang="ko-KR" sz="1600" dirty="0"/>
              <a:t>: </a:t>
            </a:r>
            <a:r>
              <a:rPr lang="ko-KR" altLang="en-US" sz="1600" dirty="0"/>
              <a:t>https://pytorch.org/docs/stable/nn.html</a:t>
            </a:r>
            <a:endParaRPr lang="en-US" altLang="ko-KR" sz="16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AF60BD1-523B-4F93-816A-92FF26188998}"/>
              </a:ext>
            </a:extLst>
          </p:cNvPr>
          <p:cNvGrpSpPr/>
          <p:nvPr/>
        </p:nvGrpSpPr>
        <p:grpSpPr>
          <a:xfrm>
            <a:off x="828181" y="2281725"/>
            <a:ext cx="9141937" cy="1111963"/>
            <a:chOff x="828181" y="1803412"/>
            <a:chExt cx="9141937" cy="1111963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5597AC3-2021-4727-B993-1B884AC562AD}"/>
                </a:ext>
              </a:extLst>
            </p:cNvPr>
            <p:cNvSpPr/>
            <p:nvPr/>
          </p:nvSpPr>
          <p:spPr>
            <a:xfrm>
              <a:off x="7295599" y="2215295"/>
              <a:ext cx="636332" cy="288197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1335300-22F7-4FA7-8A64-301D99329C68}"/>
                </a:ext>
              </a:extLst>
            </p:cNvPr>
            <p:cNvSpPr txBox="1"/>
            <p:nvPr/>
          </p:nvSpPr>
          <p:spPr>
            <a:xfrm>
              <a:off x="7931931" y="2190116"/>
              <a:ext cx="203818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 dirty="0"/>
                <a:t>: Convolution layer</a:t>
              </a:r>
              <a:endParaRPr lang="ko-KR" altLang="en-US" sz="1600" b="1" dirty="0"/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3C3747AE-58EC-447B-831C-F5E2828BAC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8181" y="1803412"/>
              <a:ext cx="4832065" cy="111196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0" name="화살표: 오른쪽 19">
              <a:extLst>
                <a:ext uri="{FF2B5EF4-FFF2-40B4-BE49-F238E27FC236}">
                  <a16:creationId xmlns:a16="http://schemas.microsoft.com/office/drawing/2014/main" id="{28E6DA51-C126-4DE8-9FF8-1E56B1FFA4C6}"/>
                </a:ext>
              </a:extLst>
            </p:cNvPr>
            <p:cNvSpPr/>
            <p:nvPr/>
          </p:nvSpPr>
          <p:spPr>
            <a:xfrm>
              <a:off x="6096000" y="2215294"/>
              <a:ext cx="756920" cy="288197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B0E7AB79-4AF4-4616-8D61-24555560F597}"/>
              </a:ext>
            </a:extLst>
          </p:cNvPr>
          <p:cNvGrpSpPr/>
          <p:nvPr/>
        </p:nvGrpSpPr>
        <p:grpSpPr>
          <a:xfrm>
            <a:off x="823101" y="3554164"/>
            <a:ext cx="9289042" cy="746242"/>
            <a:chOff x="823101" y="3235289"/>
            <a:chExt cx="9289042" cy="746242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2D7EC63A-1179-4C05-A297-04DBD88FFE34}"/>
                </a:ext>
              </a:extLst>
            </p:cNvPr>
            <p:cNvSpPr/>
            <p:nvPr/>
          </p:nvSpPr>
          <p:spPr>
            <a:xfrm>
              <a:off x="7295599" y="3464312"/>
              <a:ext cx="636332" cy="28819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8050755-8EE8-4F89-9CA1-EA418E490954}"/>
                </a:ext>
              </a:extLst>
            </p:cNvPr>
            <p:cNvSpPr txBox="1"/>
            <p:nvPr/>
          </p:nvSpPr>
          <p:spPr>
            <a:xfrm>
              <a:off x="7931931" y="3439133"/>
              <a:ext cx="218021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 dirty="0"/>
                <a:t>: Activation function</a:t>
              </a:r>
              <a:endParaRPr lang="ko-KR" altLang="en-US" sz="1600" b="1" dirty="0"/>
            </a:p>
          </p:txBody>
        </p:sp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1C697367-D2A8-434F-8828-3592504592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3101" y="3235289"/>
              <a:ext cx="4830220" cy="74624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3" name="화살표: 오른쪽 22">
              <a:extLst>
                <a:ext uri="{FF2B5EF4-FFF2-40B4-BE49-F238E27FC236}">
                  <a16:creationId xmlns:a16="http://schemas.microsoft.com/office/drawing/2014/main" id="{40C2591A-267A-420A-8E13-E37479EDEB1F}"/>
                </a:ext>
              </a:extLst>
            </p:cNvPr>
            <p:cNvSpPr/>
            <p:nvPr/>
          </p:nvSpPr>
          <p:spPr>
            <a:xfrm>
              <a:off x="6096000" y="3461192"/>
              <a:ext cx="756920" cy="288197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F8C3D321-4CE5-A174-9165-6CF5D9AE4491}"/>
              </a:ext>
            </a:extLst>
          </p:cNvPr>
          <p:cNvGrpSpPr/>
          <p:nvPr/>
        </p:nvGrpSpPr>
        <p:grpSpPr>
          <a:xfrm>
            <a:off x="828182" y="4463175"/>
            <a:ext cx="8694890" cy="959040"/>
            <a:chOff x="828182" y="4463175"/>
            <a:chExt cx="8694890" cy="95904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07C3DE79-01A7-EFB9-8946-DF31E7A12A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19911"/>
            <a:stretch/>
          </p:blipFill>
          <p:spPr>
            <a:xfrm>
              <a:off x="828182" y="4463175"/>
              <a:ext cx="4825140" cy="95904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8060F716-EE23-4407-B6B2-761EAD1A6A84}"/>
                </a:ext>
              </a:extLst>
            </p:cNvPr>
            <p:cNvSpPr/>
            <p:nvPr/>
          </p:nvSpPr>
          <p:spPr>
            <a:xfrm>
              <a:off x="7295599" y="4798191"/>
              <a:ext cx="636332" cy="288197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8939D9F-814B-402D-BFB0-0027DC680735}"/>
                </a:ext>
              </a:extLst>
            </p:cNvPr>
            <p:cNvSpPr txBox="1"/>
            <p:nvPr/>
          </p:nvSpPr>
          <p:spPr>
            <a:xfrm>
              <a:off x="7931931" y="4773012"/>
              <a:ext cx="159114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 dirty="0"/>
                <a:t>: Pooling layer</a:t>
              </a:r>
              <a:endParaRPr lang="ko-KR" altLang="en-US" sz="1600" b="1" dirty="0"/>
            </a:p>
          </p:txBody>
        </p:sp>
        <p:sp>
          <p:nvSpPr>
            <p:cNvPr id="24" name="화살표: 오른쪽 23">
              <a:extLst>
                <a:ext uri="{FF2B5EF4-FFF2-40B4-BE49-F238E27FC236}">
                  <a16:creationId xmlns:a16="http://schemas.microsoft.com/office/drawing/2014/main" id="{3909DB62-0D6E-4B94-8B84-E3B5457B370F}"/>
                </a:ext>
              </a:extLst>
            </p:cNvPr>
            <p:cNvSpPr/>
            <p:nvPr/>
          </p:nvSpPr>
          <p:spPr>
            <a:xfrm>
              <a:off x="6096000" y="4798190"/>
              <a:ext cx="756920" cy="288197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0673C839-2AE7-4F43-BD95-215B9C1F9A5D}"/>
              </a:ext>
            </a:extLst>
          </p:cNvPr>
          <p:cNvGrpSpPr/>
          <p:nvPr/>
        </p:nvGrpSpPr>
        <p:grpSpPr>
          <a:xfrm>
            <a:off x="823101" y="5584173"/>
            <a:ext cx="9494548" cy="958228"/>
            <a:chOff x="823101" y="5584173"/>
            <a:chExt cx="9494548" cy="958228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6FC1F4AA-C932-4023-BDED-6A2D24CFFB5F}"/>
                </a:ext>
              </a:extLst>
            </p:cNvPr>
            <p:cNvSpPr/>
            <p:nvPr/>
          </p:nvSpPr>
          <p:spPr>
            <a:xfrm>
              <a:off x="7295599" y="5919189"/>
              <a:ext cx="636332" cy="28819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6E97439-A18D-4815-A13D-72BB8FB1E350}"/>
                </a:ext>
              </a:extLst>
            </p:cNvPr>
            <p:cNvSpPr txBox="1"/>
            <p:nvPr/>
          </p:nvSpPr>
          <p:spPr>
            <a:xfrm>
              <a:off x="7931931" y="5894010"/>
              <a:ext cx="238571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 dirty="0"/>
                <a:t>: Fully connected layer</a:t>
              </a:r>
              <a:endParaRPr lang="ko-KR" altLang="en-US" sz="1600" b="1" dirty="0"/>
            </a:p>
          </p:txBody>
        </p: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5C0E0ECD-0443-453B-9810-5318BA5C2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23101" y="5584173"/>
              <a:ext cx="4836128" cy="95822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5" name="화살표: 오른쪽 24">
              <a:extLst>
                <a:ext uri="{FF2B5EF4-FFF2-40B4-BE49-F238E27FC236}">
                  <a16:creationId xmlns:a16="http://schemas.microsoft.com/office/drawing/2014/main" id="{437234DF-C872-4A35-9D3D-72E2748259C3}"/>
                </a:ext>
              </a:extLst>
            </p:cNvPr>
            <p:cNvSpPr/>
            <p:nvPr/>
          </p:nvSpPr>
          <p:spPr>
            <a:xfrm>
              <a:off x="6096000" y="5919189"/>
              <a:ext cx="756920" cy="288197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1953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6C67C23F-6C7E-4392-98CA-51703671771F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CIFAR-10 </a:t>
            </a:r>
            <a:r>
              <a:rPr lang="ko-KR" altLang="en-US" sz="2500" b="1" dirty="0">
                <a:solidFill>
                  <a:schemeClr val="bg1"/>
                </a:solidFill>
              </a:rPr>
              <a:t>분류 실습 </a:t>
            </a:r>
            <a:r>
              <a:rPr lang="en-US" altLang="ko-KR" sz="2500" b="1" dirty="0">
                <a:solidFill>
                  <a:schemeClr val="bg1"/>
                </a:solidFill>
              </a:rPr>
              <a:t>– CNN</a:t>
            </a:r>
            <a:r>
              <a:rPr lang="ko-KR" altLang="en-US" sz="2500" b="1" dirty="0">
                <a:solidFill>
                  <a:schemeClr val="bg1"/>
                </a:solidFill>
              </a:rPr>
              <a:t>을 이용한 분류</a:t>
            </a:r>
            <a:endParaRPr lang="en-US" altLang="ko-KR" sz="2500" b="1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B9B4D35-44ED-4249-9948-D7437C1050A4}"/>
              </a:ext>
            </a:extLst>
          </p:cNvPr>
          <p:cNvSpPr txBox="1"/>
          <p:nvPr/>
        </p:nvSpPr>
        <p:spPr>
          <a:xfrm>
            <a:off x="116596" y="1063592"/>
            <a:ext cx="4232249" cy="8315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LeNet-5 </a:t>
            </a:r>
            <a:r>
              <a:rPr lang="ko-KR" altLang="en-US" b="1" dirty="0"/>
              <a:t>모델 구조 작성 참고사항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Filter</a:t>
            </a:r>
            <a:r>
              <a:rPr lang="ko-KR" altLang="en-US" sz="1600" dirty="0"/>
              <a:t> </a:t>
            </a:r>
            <a:r>
              <a:rPr lang="en-US" altLang="ko-KR" sz="1600" dirty="0"/>
              <a:t>size:</a:t>
            </a:r>
            <a:r>
              <a:rPr lang="ko-KR" altLang="en-US" sz="1600" dirty="0"/>
              <a:t> </a:t>
            </a:r>
            <a:r>
              <a:rPr lang="en-US" altLang="ko-KR" sz="1600" dirty="0"/>
              <a:t>5x5,</a:t>
            </a:r>
            <a:r>
              <a:rPr lang="ko-KR" altLang="en-US" sz="1600" dirty="0"/>
              <a:t> </a:t>
            </a:r>
            <a:r>
              <a:rPr lang="en-US" altLang="ko-KR" sz="1600" dirty="0"/>
              <a:t>Stride:</a:t>
            </a:r>
            <a:r>
              <a:rPr lang="ko-KR" altLang="en-US" sz="1600" dirty="0"/>
              <a:t> </a:t>
            </a:r>
            <a:r>
              <a:rPr lang="en-US" altLang="ko-KR" sz="1600" dirty="0"/>
              <a:t>1,</a:t>
            </a:r>
            <a:r>
              <a:rPr lang="ko-KR" altLang="en-US" sz="1600" dirty="0"/>
              <a:t> </a:t>
            </a:r>
            <a:r>
              <a:rPr lang="en-US" altLang="ko-KR" sz="1600" dirty="0"/>
              <a:t>Padding:</a:t>
            </a:r>
            <a:r>
              <a:rPr lang="ko-KR" altLang="en-US" sz="1600" dirty="0"/>
              <a:t> </a:t>
            </a:r>
            <a:r>
              <a:rPr lang="en-US" altLang="ko-KR" sz="1600" dirty="0"/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A14EF2-8CFD-45DE-B476-5F786E5F5367}"/>
              </a:ext>
            </a:extLst>
          </p:cNvPr>
          <p:cNvSpPr txBox="1"/>
          <p:nvPr/>
        </p:nvSpPr>
        <p:spPr>
          <a:xfrm>
            <a:off x="5317586" y="6150343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LeNet-5 </a:t>
            </a:r>
            <a:r>
              <a:rPr lang="ko-KR" altLang="en-US" b="1" dirty="0"/>
              <a:t>구조</a:t>
            </a:r>
          </a:p>
        </p:txBody>
      </p:sp>
      <p:pic>
        <p:nvPicPr>
          <p:cNvPr id="17" name="Picture 2" descr="Looking inside neural nets">
            <a:extLst>
              <a:ext uri="{FF2B5EF4-FFF2-40B4-BE49-F238E27FC236}">
                <a16:creationId xmlns:a16="http://schemas.microsoft.com/office/drawing/2014/main" id="{9E16CCF8-13B7-4997-81C5-EEAF6B9F37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" t="21219" r="74723" b="32492"/>
          <a:stretch/>
        </p:blipFill>
        <p:spPr bwMode="auto">
          <a:xfrm>
            <a:off x="2204090" y="2584342"/>
            <a:ext cx="1081434" cy="107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74B3BC-D5FE-4447-BA6A-C9F636FF4064}"/>
              </a:ext>
            </a:extLst>
          </p:cNvPr>
          <p:cNvSpPr txBox="1"/>
          <p:nvPr/>
        </p:nvSpPr>
        <p:spPr>
          <a:xfrm>
            <a:off x="2216456" y="2164115"/>
            <a:ext cx="1056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32x32x3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AF05697-9595-4DCD-A63F-3BB5DE9F05E1}"/>
              </a:ext>
            </a:extLst>
          </p:cNvPr>
          <p:cNvSpPr txBox="1"/>
          <p:nvPr/>
        </p:nvSpPr>
        <p:spPr>
          <a:xfrm>
            <a:off x="1981616" y="3704060"/>
            <a:ext cx="1526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Input image</a:t>
            </a:r>
            <a:endParaRPr lang="ko-KR" altLang="en-US" b="1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395D3DA-7F6E-4F7C-9378-E53A62BAEC4E}"/>
              </a:ext>
            </a:extLst>
          </p:cNvPr>
          <p:cNvSpPr/>
          <p:nvPr/>
        </p:nvSpPr>
        <p:spPr>
          <a:xfrm>
            <a:off x="3724622" y="2252635"/>
            <a:ext cx="452120" cy="1738172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[5x5x3]x6, s1, p0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87B05D6-1E99-4E09-BFF9-8F743D2DF0E4}"/>
              </a:ext>
            </a:extLst>
          </p:cNvPr>
          <p:cNvSpPr/>
          <p:nvPr/>
        </p:nvSpPr>
        <p:spPr>
          <a:xfrm>
            <a:off x="4252942" y="2252635"/>
            <a:ext cx="452120" cy="173817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</a:rPr>
              <a:t>ReLU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123E854-FB52-4A0D-998B-B1D5C57FA1A3}"/>
              </a:ext>
            </a:extLst>
          </p:cNvPr>
          <p:cNvSpPr/>
          <p:nvPr/>
        </p:nvSpPr>
        <p:spPr>
          <a:xfrm>
            <a:off x="5157318" y="2252635"/>
            <a:ext cx="452120" cy="1738172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</a:rPr>
              <a:t>AvgPool</a:t>
            </a:r>
            <a:r>
              <a:rPr lang="en-US" altLang="ko-KR" sz="1400" b="1" dirty="0">
                <a:solidFill>
                  <a:schemeClr val="tx1"/>
                </a:solidFill>
              </a:rPr>
              <a:t>, k2, s2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E21EB6E-A255-4A6A-84BB-7969E905523C}"/>
              </a:ext>
            </a:extLst>
          </p:cNvPr>
          <p:cNvSpPr/>
          <p:nvPr/>
        </p:nvSpPr>
        <p:spPr>
          <a:xfrm>
            <a:off x="6061693" y="2252635"/>
            <a:ext cx="452120" cy="1738172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[5x5x6]x16, s1, p0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77D340A-56E0-44DD-991F-AEA5654CD934}"/>
              </a:ext>
            </a:extLst>
          </p:cNvPr>
          <p:cNvSpPr/>
          <p:nvPr/>
        </p:nvSpPr>
        <p:spPr>
          <a:xfrm>
            <a:off x="6590013" y="2252635"/>
            <a:ext cx="452120" cy="173817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</a:rPr>
              <a:t>ReLU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DB29A64-D149-40C9-BEEE-16A074FA9D4F}"/>
              </a:ext>
            </a:extLst>
          </p:cNvPr>
          <p:cNvSpPr/>
          <p:nvPr/>
        </p:nvSpPr>
        <p:spPr>
          <a:xfrm>
            <a:off x="7505947" y="2252635"/>
            <a:ext cx="452120" cy="1738172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</a:rPr>
              <a:t>AvgPool</a:t>
            </a:r>
            <a:r>
              <a:rPr lang="en-US" altLang="ko-KR" sz="1400" b="1" dirty="0">
                <a:solidFill>
                  <a:schemeClr val="tx1"/>
                </a:solidFill>
              </a:rPr>
              <a:t>, k2, s2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6A0313F-D5B0-4FC1-8EC3-F317B042C15B}"/>
              </a:ext>
            </a:extLst>
          </p:cNvPr>
          <p:cNvSpPr/>
          <p:nvPr/>
        </p:nvSpPr>
        <p:spPr>
          <a:xfrm>
            <a:off x="8828555" y="3428780"/>
            <a:ext cx="636332" cy="288197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E331B52D-975D-48A1-AD77-57556CE1E17D}"/>
              </a:ext>
            </a:extLst>
          </p:cNvPr>
          <p:cNvSpPr/>
          <p:nvPr/>
        </p:nvSpPr>
        <p:spPr>
          <a:xfrm>
            <a:off x="8828555" y="3832863"/>
            <a:ext cx="636332" cy="288197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3C5B4DF-794A-4F9C-A964-EB3CDE5F7426}"/>
              </a:ext>
            </a:extLst>
          </p:cNvPr>
          <p:cNvSpPr/>
          <p:nvPr/>
        </p:nvSpPr>
        <p:spPr>
          <a:xfrm>
            <a:off x="8828555" y="4236946"/>
            <a:ext cx="636332" cy="288197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4A225594-7704-4868-BEA1-173F091C71AF}"/>
              </a:ext>
            </a:extLst>
          </p:cNvPr>
          <p:cNvSpPr/>
          <p:nvPr/>
        </p:nvSpPr>
        <p:spPr>
          <a:xfrm>
            <a:off x="8828555" y="4641029"/>
            <a:ext cx="636332" cy="288197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B48C1CC-8308-4A57-9F56-48A7667BC9A7}"/>
              </a:ext>
            </a:extLst>
          </p:cNvPr>
          <p:cNvSpPr txBox="1"/>
          <p:nvPr/>
        </p:nvSpPr>
        <p:spPr>
          <a:xfrm>
            <a:off x="9464887" y="3388212"/>
            <a:ext cx="20381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/>
              <a:t>: Convolution layer</a:t>
            </a:r>
            <a:endParaRPr lang="ko-KR" altLang="en-US" sz="1600" b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7A0B08B-53D6-46C0-A9D3-C29D10D2C80D}"/>
              </a:ext>
            </a:extLst>
          </p:cNvPr>
          <p:cNvSpPr txBox="1"/>
          <p:nvPr/>
        </p:nvSpPr>
        <p:spPr>
          <a:xfrm>
            <a:off x="9464887" y="3791474"/>
            <a:ext cx="21802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/>
              <a:t>: Activation function</a:t>
            </a:r>
            <a:endParaRPr lang="ko-KR" altLang="en-US" sz="1600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6CAB543-9E4E-4E78-8D1B-29C9BF1ACAA0}"/>
              </a:ext>
            </a:extLst>
          </p:cNvPr>
          <p:cNvSpPr txBox="1"/>
          <p:nvPr/>
        </p:nvSpPr>
        <p:spPr>
          <a:xfrm>
            <a:off x="9464887" y="4194736"/>
            <a:ext cx="1591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/>
              <a:t>: Pooling layer</a:t>
            </a:r>
            <a:endParaRPr lang="ko-KR" altLang="en-US" sz="160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395630E-8A4D-4321-8599-2778A83617EF}"/>
              </a:ext>
            </a:extLst>
          </p:cNvPr>
          <p:cNvSpPr txBox="1"/>
          <p:nvPr/>
        </p:nvSpPr>
        <p:spPr>
          <a:xfrm>
            <a:off x="9464887" y="4597997"/>
            <a:ext cx="23857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/>
              <a:t>: Fully connected layer</a:t>
            </a:r>
            <a:endParaRPr lang="ko-KR" altLang="en-US" sz="1600" b="1" dirty="0"/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A352BBB2-28D4-4BDC-998B-327FEAFC8EEE}"/>
              </a:ext>
            </a:extLst>
          </p:cNvPr>
          <p:cNvCxnSpPr>
            <a:cxnSpLocks/>
            <a:stCxn id="17" idx="3"/>
            <a:endCxn id="20" idx="1"/>
          </p:cNvCxnSpPr>
          <p:nvPr/>
        </p:nvCxnSpPr>
        <p:spPr>
          <a:xfrm>
            <a:off x="3285524" y="3121721"/>
            <a:ext cx="43909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50733918-EA1D-445A-A866-1A7CE0BCF25C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>
          <a:xfrm>
            <a:off x="4705062" y="3121721"/>
            <a:ext cx="452256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0F67369A-5923-40F7-8C86-D12AC396CA6D}"/>
              </a:ext>
            </a:extLst>
          </p:cNvPr>
          <p:cNvCxnSpPr>
            <a:cxnSpLocks/>
            <a:stCxn id="22" idx="3"/>
            <a:endCxn id="23" idx="1"/>
          </p:cNvCxnSpPr>
          <p:nvPr/>
        </p:nvCxnSpPr>
        <p:spPr>
          <a:xfrm>
            <a:off x="5609438" y="3121721"/>
            <a:ext cx="45225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60474C6A-CCFA-4518-9A45-B188D065FD23}"/>
              </a:ext>
            </a:extLst>
          </p:cNvPr>
          <p:cNvCxnSpPr>
            <a:cxnSpLocks/>
            <a:stCxn id="24" idx="3"/>
            <a:endCxn id="25" idx="1"/>
          </p:cNvCxnSpPr>
          <p:nvPr/>
        </p:nvCxnSpPr>
        <p:spPr>
          <a:xfrm>
            <a:off x="7042133" y="3121721"/>
            <a:ext cx="46381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280D2A40-5189-4DF9-ABF2-D5ED4BB5DB63}"/>
              </a:ext>
            </a:extLst>
          </p:cNvPr>
          <p:cNvSpPr/>
          <p:nvPr/>
        </p:nvSpPr>
        <p:spPr>
          <a:xfrm>
            <a:off x="7505947" y="4321694"/>
            <a:ext cx="452120" cy="15648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평탄화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0DA905A9-B050-4503-A792-23DA7ABB9552}"/>
              </a:ext>
            </a:extLst>
          </p:cNvPr>
          <p:cNvSpPr/>
          <p:nvPr/>
        </p:nvSpPr>
        <p:spPr>
          <a:xfrm>
            <a:off x="3735162" y="4321694"/>
            <a:ext cx="452120" cy="156489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84x10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6F1D35F5-7ACC-4EE5-BF0B-4B176FD652C7}"/>
              </a:ext>
            </a:extLst>
          </p:cNvPr>
          <p:cNvSpPr/>
          <p:nvPr/>
        </p:nvSpPr>
        <p:spPr>
          <a:xfrm>
            <a:off x="4628998" y="4321694"/>
            <a:ext cx="452120" cy="1564894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</a:rPr>
              <a:t>ReLU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7F64A974-3146-475C-B5AB-9CCC636BB307}"/>
              </a:ext>
            </a:extLst>
          </p:cNvPr>
          <p:cNvSpPr/>
          <p:nvPr/>
        </p:nvSpPr>
        <p:spPr>
          <a:xfrm>
            <a:off x="5157318" y="4321694"/>
            <a:ext cx="452120" cy="156489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120x84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8EF7E864-89A7-4742-88CA-B3B85F540A57}"/>
              </a:ext>
            </a:extLst>
          </p:cNvPr>
          <p:cNvSpPr/>
          <p:nvPr/>
        </p:nvSpPr>
        <p:spPr>
          <a:xfrm>
            <a:off x="6061693" y="4321694"/>
            <a:ext cx="452120" cy="1564894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</a:rPr>
              <a:t>ReLU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BAFB1015-47BD-49E1-BA3D-86F74AF1F086}"/>
              </a:ext>
            </a:extLst>
          </p:cNvPr>
          <p:cNvSpPr/>
          <p:nvPr/>
        </p:nvSpPr>
        <p:spPr>
          <a:xfrm>
            <a:off x="6590013" y="4321694"/>
            <a:ext cx="452120" cy="156489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400x120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cxnSp>
        <p:nvCxnSpPr>
          <p:cNvPr id="55" name="연결선: 꺾임 54">
            <a:extLst>
              <a:ext uri="{FF2B5EF4-FFF2-40B4-BE49-F238E27FC236}">
                <a16:creationId xmlns:a16="http://schemas.microsoft.com/office/drawing/2014/main" id="{F3858021-A90C-4C03-B183-0578D80F92E3}"/>
              </a:ext>
            </a:extLst>
          </p:cNvPr>
          <p:cNvCxnSpPr>
            <a:cxnSpLocks/>
            <a:stCxn id="25" idx="3"/>
            <a:endCxn id="49" idx="3"/>
          </p:cNvCxnSpPr>
          <p:nvPr/>
        </p:nvCxnSpPr>
        <p:spPr>
          <a:xfrm>
            <a:off x="7958067" y="3121721"/>
            <a:ext cx="12700" cy="1982420"/>
          </a:xfrm>
          <a:prstGeom prst="bentConnector3">
            <a:avLst>
              <a:gd name="adj1" fmla="val 180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30C4D13D-D8D1-4096-97C5-912839FBABC6}"/>
              </a:ext>
            </a:extLst>
          </p:cNvPr>
          <p:cNvCxnSpPr>
            <a:cxnSpLocks/>
            <a:stCxn id="49" idx="1"/>
            <a:endCxn id="54" idx="3"/>
          </p:cNvCxnSpPr>
          <p:nvPr/>
        </p:nvCxnSpPr>
        <p:spPr>
          <a:xfrm flipH="1">
            <a:off x="7042133" y="5104141"/>
            <a:ext cx="46381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CE4467B5-01C8-4CB9-90E3-D5B3327E02C0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5609438" y="5104141"/>
            <a:ext cx="45225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FA177BDB-BC4B-4E1D-9731-A25B4F20C92D}"/>
              </a:ext>
            </a:extLst>
          </p:cNvPr>
          <p:cNvCxnSpPr>
            <a:cxnSpLocks/>
            <a:stCxn id="51" idx="1"/>
            <a:endCxn id="50" idx="3"/>
          </p:cNvCxnSpPr>
          <p:nvPr/>
        </p:nvCxnSpPr>
        <p:spPr>
          <a:xfrm flipH="1">
            <a:off x="4187282" y="5104141"/>
            <a:ext cx="441716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222B84D3-5B3E-406C-B048-B727A3324DA2}"/>
              </a:ext>
            </a:extLst>
          </p:cNvPr>
          <p:cNvCxnSpPr>
            <a:cxnSpLocks/>
            <a:stCxn id="50" idx="1"/>
            <a:endCxn id="60" idx="3"/>
          </p:cNvCxnSpPr>
          <p:nvPr/>
        </p:nvCxnSpPr>
        <p:spPr>
          <a:xfrm flipH="1">
            <a:off x="3309264" y="5104141"/>
            <a:ext cx="42589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CEF08561-31F1-43EE-ADE4-5224D519A35A}"/>
              </a:ext>
            </a:extLst>
          </p:cNvPr>
          <p:cNvSpPr txBox="1"/>
          <p:nvPr/>
        </p:nvSpPr>
        <p:spPr>
          <a:xfrm>
            <a:off x="2119516" y="4919475"/>
            <a:ext cx="1189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/>
              <a:t>예측 결과</a:t>
            </a:r>
            <a:endParaRPr lang="en-US" altLang="ko-KR" b="1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5771AFB-EB1B-4C2B-976A-D64520CF7105}"/>
              </a:ext>
            </a:extLst>
          </p:cNvPr>
          <p:cNvSpPr txBox="1"/>
          <p:nvPr/>
        </p:nvSpPr>
        <p:spPr>
          <a:xfrm>
            <a:off x="2378401" y="5327356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10x1</a:t>
            </a:r>
            <a:endParaRPr lang="ko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D7366CA-C672-40B7-912F-98EA660C166A}"/>
              </a:ext>
            </a:extLst>
          </p:cNvPr>
          <p:cNvSpPr txBox="1"/>
          <p:nvPr/>
        </p:nvSpPr>
        <p:spPr>
          <a:xfrm>
            <a:off x="8778184" y="5327356"/>
            <a:ext cx="2545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[KW x KH x C] x N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6897023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6C67C23F-6C7E-4392-98CA-51703671771F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CIFAR-10 </a:t>
            </a:r>
            <a:r>
              <a:rPr lang="ko-KR" altLang="en-US" sz="2500" b="1" dirty="0">
                <a:solidFill>
                  <a:schemeClr val="bg1"/>
                </a:solidFill>
              </a:rPr>
              <a:t>분류 실습 </a:t>
            </a:r>
            <a:r>
              <a:rPr lang="en-US" altLang="ko-KR" sz="2500" b="1" dirty="0">
                <a:solidFill>
                  <a:schemeClr val="bg1"/>
                </a:solidFill>
              </a:rPr>
              <a:t>– CNN</a:t>
            </a:r>
            <a:r>
              <a:rPr lang="ko-KR" altLang="en-US" sz="2500" b="1" dirty="0">
                <a:solidFill>
                  <a:schemeClr val="bg1"/>
                </a:solidFill>
              </a:rPr>
              <a:t>을 이용한 분류</a:t>
            </a:r>
            <a:endParaRPr lang="en-US" altLang="ko-KR" sz="2500" b="1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B9B4D35-44ED-4249-9948-D7437C1050A4}"/>
              </a:ext>
            </a:extLst>
          </p:cNvPr>
          <p:cNvSpPr txBox="1"/>
          <p:nvPr/>
        </p:nvSpPr>
        <p:spPr>
          <a:xfrm>
            <a:off x="116596" y="1063592"/>
            <a:ext cx="6319359" cy="12409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Convolution </a:t>
            </a:r>
            <a:r>
              <a:rPr lang="ko-KR" altLang="en-US" b="1" dirty="0"/>
              <a:t>연산의 출력 크기 계산</a:t>
            </a:r>
            <a:endParaRPr lang="en-US" altLang="ko-KR" b="1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출력의 크기는 </a:t>
            </a:r>
            <a:r>
              <a:rPr lang="en-US" altLang="ko-KR" sz="1600" dirty="0">
                <a:solidFill>
                  <a:srgbClr val="0032F5"/>
                </a:solidFill>
              </a:rPr>
              <a:t>filter size, stride, padding size</a:t>
            </a:r>
            <a:r>
              <a:rPr lang="ko-KR" altLang="en-US" sz="1600" dirty="0"/>
              <a:t>에 따라 달라짐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출력 크기는 정수로 나누어 떨어져야 함</a:t>
            </a:r>
            <a:endParaRPr lang="en-US" altLang="ko-KR" sz="1600" dirty="0"/>
          </a:p>
        </p:txBody>
      </p:sp>
      <p:graphicFrame>
        <p:nvGraphicFramePr>
          <p:cNvPr id="63" name="개체 62">
            <a:extLst>
              <a:ext uri="{FF2B5EF4-FFF2-40B4-BE49-F238E27FC236}">
                <a16:creationId xmlns:a16="http://schemas.microsoft.com/office/drawing/2014/main" id="{CFDABA78-A3BA-42C1-8F34-B0512827EA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42999" y="3003550"/>
          <a:ext cx="5025081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3098520" imgH="469800" progId="Equation.DSMT4">
                  <p:embed/>
                </p:oleObj>
              </mc:Choice>
              <mc:Fallback>
                <p:oleObj name="Equation" r:id="rId3" imgW="3098520" imgH="469800" progId="Equation.DSMT4">
                  <p:embed/>
                  <p:pic>
                    <p:nvPicPr>
                      <p:cNvPr id="63" name="개체 62">
                        <a:extLst>
                          <a:ext uri="{FF2B5EF4-FFF2-40B4-BE49-F238E27FC236}">
                            <a16:creationId xmlns:a16="http://schemas.microsoft.com/office/drawing/2014/main" id="{CFDABA78-A3BA-42C1-8F34-B0512827EA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42999" y="3003550"/>
                        <a:ext cx="5025081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4" name="개체 63">
            <a:extLst>
              <a:ext uri="{FF2B5EF4-FFF2-40B4-BE49-F238E27FC236}">
                <a16:creationId xmlns:a16="http://schemas.microsoft.com/office/drawing/2014/main" id="{494B5EFD-3DE6-4778-A991-D20D3AE7227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33475" y="4468813"/>
          <a:ext cx="5045075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3111480" imgH="469800" progId="Equation.DSMT4">
                  <p:embed/>
                </p:oleObj>
              </mc:Choice>
              <mc:Fallback>
                <p:oleObj name="Equation" r:id="rId5" imgW="3111480" imgH="469800" progId="Equation.DSMT4">
                  <p:embed/>
                  <p:pic>
                    <p:nvPicPr>
                      <p:cNvPr id="64" name="개체 63">
                        <a:extLst>
                          <a:ext uri="{FF2B5EF4-FFF2-40B4-BE49-F238E27FC236}">
                            <a16:creationId xmlns:a16="http://schemas.microsoft.com/office/drawing/2014/main" id="{494B5EFD-3DE6-4778-A991-D20D3AE7227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33475" y="4468813"/>
                        <a:ext cx="5045075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5" name="TextBox 64">
            <a:extLst>
              <a:ext uri="{FF2B5EF4-FFF2-40B4-BE49-F238E27FC236}">
                <a16:creationId xmlns:a16="http://schemas.microsoft.com/office/drawing/2014/main" id="{485426B4-C539-4D63-87FD-FBEADA834172}"/>
              </a:ext>
            </a:extLst>
          </p:cNvPr>
          <p:cNvSpPr txBox="1"/>
          <p:nvPr/>
        </p:nvSpPr>
        <p:spPr>
          <a:xfrm>
            <a:off x="7054850" y="3003550"/>
            <a:ext cx="2823209" cy="17007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dirty="0"/>
              <a:t>(H, W): Input</a:t>
            </a:r>
            <a:r>
              <a:rPr lang="ko-KR" altLang="en-US" dirty="0"/>
              <a:t> </a:t>
            </a:r>
            <a:r>
              <a:rPr lang="en-US" altLang="ko-KR" dirty="0"/>
              <a:t>data</a:t>
            </a:r>
            <a:r>
              <a:rPr lang="ko-KR" altLang="en-US" dirty="0"/>
              <a:t> </a:t>
            </a:r>
            <a:r>
              <a:rPr lang="en-US" altLang="ko-KR" dirty="0"/>
              <a:t>size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dirty="0"/>
              <a:t>(FW, FH): Filter size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dirty="0"/>
              <a:t>P: Padding size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dirty="0"/>
              <a:t>S: Stride</a:t>
            </a:r>
          </a:p>
        </p:txBody>
      </p:sp>
    </p:spTree>
    <p:extLst>
      <p:ext uri="{BB962C8B-B14F-4D97-AF65-F5344CB8AC3E}">
        <p14:creationId xmlns:p14="http://schemas.microsoft.com/office/powerpoint/2010/main" val="177450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6C67C23F-6C7E-4392-98CA-51703671771F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CIFAR-10 </a:t>
            </a:r>
            <a:r>
              <a:rPr lang="ko-KR" altLang="en-US" sz="2500" b="1" dirty="0">
                <a:solidFill>
                  <a:schemeClr val="bg1"/>
                </a:solidFill>
              </a:rPr>
              <a:t>분류 실습 </a:t>
            </a:r>
            <a:r>
              <a:rPr lang="en-US" altLang="ko-KR" sz="2500" b="1" dirty="0">
                <a:solidFill>
                  <a:schemeClr val="bg1"/>
                </a:solidFill>
              </a:rPr>
              <a:t>– CNN</a:t>
            </a:r>
            <a:r>
              <a:rPr lang="ko-KR" altLang="en-US" sz="2500" b="1" dirty="0">
                <a:solidFill>
                  <a:schemeClr val="bg1"/>
                </a:solidFill>
              </a:rPr>
              <a:t>을 이용한 분류</a:t>
            </a:r>
            <a:endParaRPr lang="en-US" altLang="ko-KR" sz="2500" b="1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B9B4D35-44ED-4249-9948-D7437C1050A4}"/>
              </a:ext>
            </a:extLst>
          </p:cNvPr>
          <p:cNvSpPr txBox="1"/>
          <p:nvPr/>
        </p:nvSpPr>
        <p:spPr>
          <a:xfrm>
            <a:off x="116596" y="1063592"/>
            <a:ext cx="4232249" cy="8315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LeNet-5 </a:t>
            </a:r>
            <a:r>
              <a:rPr lang="ko-KR" altLang="en-US" b="1" dirty="0"/>
              <a:t>모델 구조 작성 참고사항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Filter</a:t>
            </a:r>
            <a:r>
              <a:rPr lang="ko-KR" altLang="en-US" sz="1600" dirty="0"/>
              <a:t> </a:t>
            </a:r>
            <a:r>
              <a:rPr lang="en-US" altLang="ko-KR" sz="1600" dirty="0"/>
              <a:t>size:</a:t>
            </a:r>
            <a:r>
              <a:rPr lang="ko-KR" altLang="en-US" sz="1600" dirty="0"/>
              <a:t> </a:t>
            </a:r>
            <a:r>
              <a:rPr lang="en-US" altLang="ko-KR" sz="1600" dirty="0"/>
              <a:t>5x5,</a:t>
            </a:r>
            <a:r>
              <a:rPr lang="ko-KR" altLang="en-US" sz="1600" dirty="0"/>
              <a:t> </a:t>
            </a:r>
            <a:r>
              <a:rPr lang="en-US" altLang="ko-KR" sz="1600" dirty="0"/>
              <a:t>Stride:</a:t>
            </a:r>
            <a:r>
              <a:rPr lang="ko-KR" altLang="en-US" sz="1600" dirty="0"/>
              <a:t> </a:t>
            </a:r>
            <a:r>
              <a:rPr lang="en-US" altLang="ko-KR" sz="1600" dirty="0"/>
              <a:t>1,</a:t>
            </a:r>
            <a:r>
              <a:rPr lang="ko-KR" altLang="en-US" sz="1600" dirty="0"/>
              <a:t> </a:t>
            </a:r>
            <a:r>
              <a:rPr lang="en-US" altLang="ko-KR" sz="1600" dirty="0"/>
              <a:t>Padding:</a:t>
            </a:r>
            <a:r>
              <a:rPr lang="ko-KR" altLang="en-US" sz="1600" dirty="0"/>
              <a:t> </a:t>
            </a:r>
            <a:r>
              <a:rPr lang="en-US" altLang="ko-KR" sz="1600" dirty="0"/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A14EF2-8CFD-45DE-B476-5F786E5F5367}"/>
              </a:ext>
            </a:extLst>
          </p:cNvPr>
          <p:cNvSpPr txBox="1"/>
          <p:nvPr/>
        </p:nvSpPr>
        <p:spPr>
          <a:xfrm>
            <a:off x="3635744" y="6150343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LeNet-5 </a:t>
            </a:r>
            <a:r>
              <a:rPr lang="ko-KR" altLang="en-US" b="1" dirty="0"/>
              <a:t>구조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7F83B20-465A-7AE7-50C6-A32D6EC56E42}"/>
              </a:ext>
            </a:extLst>
          </p:cNvPr>
          <p:cNvGrpSpPr/>
          <p:nvPr/>
        </p:nvGrpSpPr>
        <p:grpSpPr>
          <a:xfrm>
            <a:off x="299774" y="2164115"/>
            <a:ext cx="7422653" cy="3722473"/>
            <a:chOff x="299774" y="2164115"/>
            <a:chExt cx="7422653" cy="3722473"/>
          </a:xfrm>
        </p:grpSpPr>
        <p:pic>
          <p:nvPicPr>
            <p:cNvPr id="17" name="Picture 2" descr="Looking inside neural nets">
              <a:extLst>
                <a:ext uri="{FF2B5EF4-FFF2-40B4-BE49-F238E27FC236}">
                  <a16:creationId xmlns:a16="http://schemas.microsoft.com/office/drawing/2014/main" id="{9E16CCF8-13B7-4997-81C5-EEAF6B9F370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6" t="21219" r="74723" b="32492"/>
            <a:stretch/>
          </p:blipFill>
          <p:spPr bwMode="auto">
            <a:xfrm>
              <a:off x="522248" y="2584342"/>
              <a:ext cx="1081434" cy="10747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874B3BC-D5FE-4447-BA6A-C9F636FF4064}"/>
                </a:ext>
              </a:extLst>
            </p:cNvPr>
            <p:cNvSpPr txBox="1"/>
            <p:nvPr/>
          </p:nvSpPr>
          <p:spPr>
            <a:xfrm>
              <a:off x="534614" y="2164115"/>
              <a:ext cx="10567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/>
                <a:t>32x32x3</a:t>
              </a:r>
              <a:endParaRPr lang="ko-KR" altLang="en-US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AF05697-9595-4DCD-A63F-3BB5DE9F05E1}"/>
                </a:ext>
              </a:extLst>
            </p:cNvPr>
            <p:cNvSpPr txBox="1"/>
            <p:nvPr/>
          </p:nvSpPr>
          <p:spPr>
            <a:xfrm>
              <a:off x="299774" y="3704060"/>
              <a:ext cx="15263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dirty="0"/>
                <a:t>Input image</a:t>
              </a:r>
              <a:endParaRPr lang="ko-KR" altLang="en-US" b="1" dirty="0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0395D3DA-7F6E-4F7C-9378-E53A62BAEC4E}"/>
                </a:ext>
              </a:extLst>
            </p:cNvPr>
            <p:cNvSpPr/>
            <p:nvPr/>
          </p:nvSpPr>
          <p:spPr>
            <a:xfrm>
              <a:off x="2042780" y="2252635"/>
              <a:ext cx="452120" cy="1738172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[5x5x3]x6, s1, p0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287B05D6-1E99-4E09-BFF9-8F743D2DF0E4}"/>
                </a:ext>
              </a:extLst>
            </p:cNvPr>
            <p:cNvSpPr/>
            <p:nvPr/>
          </p:nvSpPr>
          <p:spPr>
            <a:xfrm>
              <a:off x="2571100" y="2252635"/>
              <a:ext cx="452120" cy="1738172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tx1"/>
                  </a:solidFill>
                </a:rPr>
                <a:t>ReLU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123E854-FB52-4A0D-998B-B1D5C57FA1A3}"/>
                </a:ext>
              </a:extLst>
            </p:cNvPr>
            <p:cNvSpPr/>
            <p:nvPr/>
          </p:nvSpPr>
          <p:spPr>
            <a:xfrm>
              <a:off x="3475476" y="2252635"/>
              <a:ext cx="452120" cy="1738172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tx1"/>
                  </a:solidFill>
                </a:rPr>
                <a:t>AvgPool</a:t>
              </a:r>
              <a:r>
                <a:rPr lang="en-US" altLang="ko-KR" sz="1400" b="1" dirty="0">
                  <a:solidFill>
                    <a:schemeClr val="tx1"/>
                  </a:solidFill>
                </a:rPr>
                <a:t>, k2, s2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EE21EB6E-A255-4A6A-84BB-7969E905523C}"/>
                </a:ext>
              </a:extLst>
            </p:cNvPr>
            <p:cNvSpPr/>
            <p:nvPr/>
          </p:nvSpPr>
          <p:spPr>
            <a:xfrm>
              <a:off x="4379851" y="2252635"/>
              <a:ext cx="452120" cy="1738172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[5x5x6]x16, s1, p0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C77D340A-56E0-44DD-991F-AEA5654CD934}"/>
                </a:ext>
              </a:extLst>
            </p:cNvPr>
            <p:cNvSpPr/>
            <p:nvPr/>
          </p:nvSpPr>
          <p:spPr>
            <a:xfrm>
              <a:off x="4908171" y="2252635"/>
              <a:ext cx="452120" cy="1738172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tx1"/>
                  </a:solidFill>
                </a:rPr>
                <a:t>ReLU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0DB29A64-D149-40C9-BEEE-16A074FA9D4F}"/>
                </a:ext>
              </a:extLst>
            </p:cNvPr>
            <p:cNvSpPr/>
            <p:nvPr/>
          </p:nvSpPr>
          <p:spPr>
            <a:xfrm>
              <a:off x="5824105" y="2252635"/>
              <a:ext cx="452120" cy="1738172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tx1"/>
                  </a:solidFill>
                </a:rPr>
                <a:t>AvgPool</a:t>
              </a:r>
              <a:r>
                <a:rPr lang="en-US" altLang="ko-KR" sz="1400" b="1" dirty="0">
                  <a:solidFill>
                    <a:schemeClr val="tx1"/>
                  </a:solidFill>
                </a:rPr>
                <a:t>, k2, s2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5" name="직선 화살표 연결선 44">
              <a:extLst>
                <a:ext uri="{FF2B5EF4-FFF2-40B4-BE49-F238E27FC236}">
                  <a16:creationId xmlns:a16="http://schemas.microsoft.com/office/drawing/2014/main" id="{A352BBB2-28D4-4BDC-998B-327FEAFC8EEE}"/>
                </a:ext>
              </a:extLst>
            </p:cNvPr>
            <p:cNvCxnSpPr>
              <a:cxnSpLocks/>
              <a:stCxn id="17" idx="3"/>
              <a:endCxn id="20" idx="1"/>
            </p:cNvCxnSpPr>
            <p:nvPr/>
          </p:nvCxnSpPr>
          <p:spPr>
            <a:xfrm>
              <a:off x="1603682" y="3121721"/>
              <a:ext cx="43909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화살표 연결선 45">
              <a:extLst>
                <a:ext uri="{FF2B5EF4-FFF2-40B4-BE49-F238E27FC236}">
                  <a16:creationId xmlns:a16="http://schemas.microsoft.com/office/drawing/2014/main" id="{50733918-EA1D-445A-A866-1A7CE0BCF25C}"/>
                </a:ext>
              </a:extLst>
            </p:cNvPr>
            <p:cNvCxnSpPr>
              <a:cxnSpLocks/>
              <a:stCxn id="21" idx="3"/>
              <a:endCxn id="22" idx="1"/>
            </p:cNvCxnSpPr>
            <p:nvPr/>
          </p:nvCxnSpPr>
          <p:spPr>
            <a:xfrm>
              <a:off x="3023220" y="3121721"/>
              <a:ext cx="452256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화살표 연결선 46">
              <a:extLst>
                <a:ext uri="{FF2B5EF4-FFF2-40B4-BE49-F238E27FC236}">
                  <a16:creationId xmlns:a16="http://schemas.microsoft.com/office/drawing/2014/main" id="{0F67369A-5923-40F7-8C86-D12AC396CA6D}"/>
                </a:ext>
              </a:extLst>
            </p:cNvPr>
            <p:cNvCxnSpPr>
              <a:cxnSpLocks/>
              <a:stCxn id="22" idx="3"/>
              <a:endCxn id="23" idx="1"/>
            </p:cNvCxnSpPr>
            <p:nvPr/>
          </p:nvCxnSpPr>
          <p:spPr>
            <a:xfrm>
              <a:off x="3927596" y="3121721"/>
              <a:ext cx="452255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화살표 연결선 47">
              <a:extLst>
                <a:ext uri="{FF2B5EF4-FFF2-40B4-BE49-F238E27FC236}">
                  <a16:creationId xmlns:a16="http://schemas.microsoft.com/office/drawing/2014/main" id="{60474C6A-CCFA-4518-9A45-B188D065FD23}"/>
                </a:ext>
              </a:extLst>
            </p:cNvPr>
            <p:cNvCxnSpPr>
              <a:cxnSpLocks/>
              <a:stCxn id="24" idx="3"/>
              <a:endCxn id="25" idx="1"/>
            </p:cNvCxnSpPr>
            <p:nvPr/>
          </p:nvCxnSpPr>
          <p:spPr>
            <a:xfrm>
              <a:off x="5360291" y="3121721"/>
              <a:ext cx="463814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280D2A40-5189-4DF9-ABF2-D5ED4BB5DB63}"/>
                </a:ext>
              </a:extLst>
            </p:cNvPr>
            <p:cNvSpPr/>
            <p:nvPr/>
          </p:nvSpPr>
          <p:spPr>
            <a:xfrm>
              <a:off x="5824105" y="4321694"/>
              <a:ext cx="452120" cy="15648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</a:rPr>
                <a:t>평탄화</a:t>
              </a: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0DA905A9-B050-4503-A792-23DA7ABB9552}"/>
                </a:ext>
              </a:extLst>
            </p:cNvPr>
            <p:cNvSpPr/>
            <p:nvPr/>
          </p:nvSpPr>
          <p:spPr>
            <a:xfrm>
              <a:off x="2053320" y="4321694"/>
              <a:ext cx="452120" cy="1564894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84x10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6F1D35F5-7ACC-4EE5-BF0B-4B176FD652C7}"/>
                </a:ext>
              </a:extLst>
            </p:cNvPr>
            <p:cNvSpPr/>
            <p:nvPr/>
          </p:nvSpPr>
          <p:spPr>
            <a:xfrm>
              <a:off x="2947156" y="4321694"/>
              <a:ext cx="452120" cy="1564894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tx1"/>
                  </a:solidFill>
                </a:rPr>
                <a:t>ReLU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7F64A974-3146-475C-B5AB-9CCC636BB307}"/>
                </a:ext>
              </a:extLst>
            </p:cNvPr>
            <p:cNvSpPr/>
            <p:nvPr/>
          </p:nvSpPr>
          <p:spPr>
            <a:xfrm>
              <a:off x="3475476" y="4321694"/>
              <a:ext cx="452120" cy="1564894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120x84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8EF7E864-89A7-4742-88CA-B3B85F540A57}"/>
                </a:ext>
              </a:extLst>
            </p:cNvPr>
            <p:cNvSpPr/>
            <p:nvPr/>
          </p:nvSpPr>
          <p:spPr>
            <a:xfrm>
              <a:off x="4379851" y="4321694"/>
              <a:ext cx="452120" cy="1564894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tx1"/>
                  </a:solidFill>
                </a:rPr>
                <a:t>ReLU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BAFB1015-47BD-49E1-BA3D-86F74AF1F086}"/>
                </a:ext>
              </a:extLst>
            </p:cNvPr>
            <p:cNvSpPr/>
            <p:nvPr/>
          </p:nvSpPr>
          <p:spPr>
            <a:xfrm>
              <a:off x="4908171" y="4321694"/>
              <a:ext cx="452120" cy="1564894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400x120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5" name="연결선: 꺾임 54">
              <a:extLst>
                <a:ext uri="{FF2B5EF4-FFF2-40B4-BE49-F238E27FC236}">
                  <a16:creationId xmlns:a16="http://schemas.microsoft.com/office/drawing/2014/main" id="{F3858021-A90C-4C03-B183-0578D80F92E3}"/>
                </a:ext>
              </a:extLst>
            </p:cNvPr>
            <p:cNvCxnSpPr>
              <a:cxnSpLocks/>
              <a:stCxn id="25" idx="3"/>
              <a:endCxn id="49" idx="3"/>
            </p:cNvCxnSpPr>
            <p:nvPr/>
          </p:nvCxnSpPr>
          <p:spPr>
            <a:xfrm>
              <a:off x="6276225" y="3121721"/>
              <a:ext cx="12700" cy="1982420"/>
            </a:xfrm>
            <a:prstGeom prst="bentConnector3">
              <a:avLst>
                <a:gd name="adj1" fmla="val 1800000"/>
              </a:avLst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화살표 연결선 55">
              <a:extLst>
                <a:ext uri="{FF2B5EF4-FFF2-40B4-BE49-F238E27FC236}">
                  <a16:creationId xmlns:a16="http://schemas.microsoft.com/office/drawing/2014/main" id="{30C4D13D-D8D1-4096-97C5-912839FBABC6}"/>
                </a:ext>
              </a:extLst>
            </p:cNvPr>
            <p:cNvCxnSpPr>
              <a:cxnSpLocks/>
              <a:stCxn id="49" idx="1"/>
              <a:endCxn id="54" idx="3"/>
            </p:cNvCxnSpPr>
            <p:nvPr/>
          </p:nvCxnSpPr>
          <p:spPr>
            <a:xfrm flipH="1">
              <a:off x="5360291" y="5104141"/>
              <a:ext cx="463814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화살표 연결선 56">
              <a:extLst>
                <a:ext uri="{FF2B5EF4-FFF2-40B4-BE49-F238E27FC236}">
                  <a16:creationId xmlns:a16="http://schemas.microsoft.com/office/drawing/2014/main" id="{CE4467B5-01C8-4CB9-90E3-D5B3327E02C0}"/>
                </a:ext>
              </a:extLst>
            </p:cNvPr>
            <p:cNvCxnSpPr>
              <a:cxnSpLocks/>
              <a:stCxn id="53" idx="1"/>
              <a:endCxn id="52" idx="3"/>
            </p:cNvCxnSpPr>
            <p:nvPr/>
          </p:nvCxnSpPr>
          <p:spPr>
            <a:xfrm flipH="1">
              <a:off x="3927596" y="5104141"/>
              <a:ext cx="452255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화살표 연결선 57">
              <a:extLst>
                <a:ext uri="{FF2B5EF4-FFF2-40B4-BE49-F238E27FC236}">
                  <a16:creationId xmlns:a16="http://schemas.microsoft.com/office/drawing/2014/main" id="{FA177BDB-BC4B-4E1D-9731-A25B4F20C92D}"/>
                </a:ext>
              </a:extLst>
            </p:cNvPr>
            <p:cNvCxnSpPr>
              <a:cxnSpLocks/>
              <a:stCxn id="51" idx="1"/>
              <a:endCxn id="50" idx="3"/>
            </p:cNvCxnSpPr>
            <p:nvPr/>
          </p:nvCxnSpPr>
          <p:spPr>
            <a:xfrm flipH="1">
              <a:off x="2505440" y="5104141"/>
              <a:ext cx="441716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화살표 연결선 58">
              <a:extLst>
                <a:ext uri="{FF2B5EF4-FFF2-40B4-BE49-F238E27FC236}">
                  <a16:creationId xmlns:a16="http://schemas.microsoft.com/office/drawing/2014/main" id="{222B84D3-5B3E-406C-B048-B727A3324DA2}"/>
                </a:ext>
              </a:extLst>
            </p:cNvPr>
            <p:cNvCxnSpPr>
              <a:cxnSpLocks/>
              <a:stCxn id="50" idx="1"/>
              <a:endCxn id="60" idx="3"/>
            </p:cNvCxnSpPr>
            <p:nvPr/>
          </p:nvCxnSpPr>
          <p:spPr>
            <a:xfrm flipH="1">
              <a:off x="1627422" y="5104141"/>
              <a:ext cx="42589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EF08561-31F1-43EE-ADE4-5224D519A35A}"/>
                </a:ext>
              </a:extLst>
            </p:cNvPr>
            <p:cNvSpPr txBox="1"/>
            <p:nvPr/>
          </p:nvSpPr>
          <p:spPr>
            <a:xfrm>
              <a:off x="437674" y="4919475"/>
              <a:ext cx="11897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b="1" dirty="0"/>
                <a:t>예측 결과</a:t>
              </a:r>
              <a:endParaRPr lang="en-US" altLang="ko-KR" b="1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55771AFB-EB1B-4C2B-976A-D64520CF7105}"/>
                </a:ext>
              </a:extLst>
            </p:cNvPr>
            <p:cNvSpPr txBox="1"/>
            <p:nvPr/>
          </p:nvSpPr>
          <p:spPr>
            <a:xfrm>
              <a:off x="696559" y="5327356"/>
              <a:ext cx="671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/>
                <a:t>10x1</a:t>
              </a:r>
              <a:endParaRPr lang="ko-KR" altLang="en-US" dirty="0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322AC23-756D-49CB-4D14-9AB159F90775}"/>
                </a:ext>
              </a:extLst>
            </p:cNvPr>
            <p:cNvSpPr txBox="1"/>
            <p:nvPr/>
          </p:nvSpPr>
          <p:spPr>
            <a:xfrm>
              <a:off x="6768319" y="3903410"/>
              <a:ext cx="954108" cy="369332"/>
            </a:xfrm>
            <a:prstGeom prst="rect">
              <a:avLst/>
            </a:prstGeom>
            <a:noFill/>
            <a:ln w="19050">
              <a:solidFill>
                <a:srgbClr val="0000FF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rgbClr val="0000FF"/>
                  </a:solidFill>
                </a:rPr>
                <a:t>5x5x16</a:t>
              </a:r>
              <a:endParaRPr lang="ko-KR" altLang="en-US" b="1" dirty="0">
                <a:solidFill>
                  <a:srgbClr val="0000FF"/>
                </a:solidFill>
              </a:endParaRPr>
            </a:p>
          </p:txBody>
        </p:sp>
        <p:cxnSp>
          <p:nvCxnSpPr>
            <p:cNvPr id="3" name="직선 화살표 연결선 2">
              <a:extLst>
                <a:ext uri="{FF2B5EF4-FFF2-40B4-BE49-F238E27FC236}">
                  <a16:creationId xmlns:a16="http://schemas.microsoft.com/office/drawing/2014/main" id="{FBD8CF0B-7CDE-A886-A138-88C77E009B91}"/>
                </a:ext>
              </a:extLst>
            </p:cNvPr>
            <p:cNvCxnSpPr>
              <a:stCxn id="2" idx="1"/>
            </p:cNvCxnSpPr>
            <p:nvPr/>
          </p:nvCxnSpPr>
          <p:spPr>
            <a:xfrm flipH="1">
              <a:off x="6502039" y="4088076"/>
              <a:ext cx="266280" cy="0"/>
            </a:xfrm>
            <a:prstGeom prst="straightConnector1">
              <a:avLst/>
            </a:prstGeom>
            <a:ln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F7C42F45-9FDD-B2DE-4C1F-DCA752B10A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9347" y="1710056"/>
            <a:ext cx="4215919" cy="352735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2ED84DE-33FB-8ED8-C6F0-8CC0BB02CDC4}"/>
              </a:ext>
            </a:extLst>
          </p:cNvPr>
          <p:cNvSpPr/>
          <p:nvPr/>
        </p:nvSpPr>
        <p:spPr>
          <a:xfrm>
            <a:off x="8648700" y="3804623"/>
            <a:ext cx="3374571" cy="380935"/>
          </a:xfrm>
          <a:prstGeom prst="rect">
            <a:avLst/>
          </a:pr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6501BA-234D-1B86-E4E9-5782A95C77FE}"/>
              </a:ext>
            </a:extLst>
          </p:cNvPr>
          <p:cNvSpPr txBox="1"/>
          <p:nvPr/>
        </p:nvSpPr>
        <p:spPr>
          <a:xfrm>
            <a:off x="8982520" y="5327294"/>
            <a:ext cx="1949572" cy="8720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 err="1">
                <a:solidFill>
                  <a:srgbClr val="0000FF"/>
                </a:solidFill>
              </a:rPr>
              <a:t>특징맵</a:t>
            </a:r>
            <a:r>
              <a:rPr lang="ko-KR" altLang="en-US" b="1" dirty="0">
                <a:solidFill>
                  <a:srgbClr val="0000FF"/>
                </a:solidFill>
              </a:rPr>
              <a:t> 평탄화</a:t>
            </a:r>
            <a:endParaRPr lang="en-US" altLang="ko-KR" b="1" dirty="0">
              <a:solidFill>
                <a:srgbClr val="0000FF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srgbClr val="0000FF"/>
                </a:solidFill>
              </a:rPr>
              <a:t>5x5x16</a:t>
            </a:r>
            <a:r>
              <a:rPr lang="ko-KR" altLang="en-US" b="1" dirty="0">
                <a:solidFill>
                  <a:srgbClr val="0000FF"/>
                </a:solidFill>
              </a:rPr>
              <a:t> </a:t>
            </a:r>
            <a:r>
              <a:rPr lang="en-US" altLang="ko-KR" b="1" dirty="0">
                <a:solidFill>
                  <a:srgbClr val="0000FF"/>
                </a:solidFill>
                <a:sym typeface="Wingdings" panose="05000000000000000000" pitchFamily="2" charset="2"/>
              </a:rPr>
              <a:t></a:t>
            </a:r>
            <a:r>
              <a:rPr lang="ko-KR" altLang="en-US" b="1" dirty="0">
                <a:solidFill>
                  <a:srgbClr val="0000FF"/>
                </a:solidFill>
                <a:sym typeface="Wingdings" panose="05000000000000000000" pitchFamily="2" charset="2"/>
              </a:rPr>
              <a:t> </a:t>
            </a:r>
            <a:r>
              <a:rPr lang="en-US" altLang="ko-KR" b="1" dirty="0">
                <a:solidFill>
                  <a:srgbClr val="0000FF"/>
                </a:solidFill>
                <a:sym typeface="Wingdings" panose="05000000000000000000" pitchFamily="2" charset="2"/>
              </a:rPr>
              <a:t>400x1</a:t>
            </a:r>
            <a:endParaRPr lang="ko-KR" altLang="en-US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30543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6C67C23F-6C7E-4392-98CA-51703671771F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Appendix – </a:t>
            </a:r>
            <a:r>
              <a:rPr lang="ko-KR" altLang="en-US" sz="2500" b="1" dirty="0">
                <a:solidFill>
                  <a:schemeClr val="bg1"/>
                </a:solidFill>
              </a:rPr>
              <a:t>더 높은 정확도를 가지는 </a:t>
            </a:r>
            <a:r>
              <a:rPr lang="en-US" altLang="ko-KR" sz="2500" b="1" dirty="0">
                <a:solidFill>
                  <a:schemeClr val="bg1"/>
                </a:solidFill>
              </a:rPr>
              <a:t>LeNet-5 </a:t>
            </a:r>
            <a:r>
              <a:rPr lang="ko-KR" altLang="en-US" sz="2500" b="1" dirty="0">
                <a:solidFill>
                  <a:schemeClr val="bg1"/>
                </a:solidFill>
              </a:rPr>
              <a:t>설계</a:t>
            </a:r>
            <a:endParaRPr lang="en-US" altLang="ko-KR" sz="2500" b="1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B9B4D35-44ED-4249-9948-D7437C1050A4}"/>
              </a:ext>
            </a:extLst>
          </p:cNvPr>
          <p:cNvSpPr txBox="1"/>
          <p:nvPr/>
        </p:nvSpPr>
        <p:spPr>
          <a:xfrm>
            <a:off x="116596" y="1063592"/>
            <a:ext cx="6138668" cy="8716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b="1" dirty="0"/>
              <a:t>Pooling layer </a:t>
            </a:r>
            <a:r>
              <a:rPr lang="ko-KR" altLang="en-US" b="1" dirty="0"/>
              <a:t>변경</a:t>
            </a:r>
            <a:r>
              <a:rPr lang="en-US" altLang="ko-KR" b="1" dirty="0"/>
              <a:t>: Average pooling </a:t>
            </a:r>
            <a:r>
              <a:rPr lang="en-US" altLang="ko-KR" b="1" dirty="0">
                <a:sym typeface="Wingdings" panose="05000000000000000000" pitchFamily="2" charset="2"/>
              </a:rPr>
              <a:t> Max pooling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b="1" dirty="0"/>
              <a:t>Convolutional</a:t>
            </a:r>
            <a:r>
              <a:rPr lang="ko-KR" altLang="en-US" b="1" dirty="0"/>
              <a:t> </a:t>
            </a:r>
            <a:r>
              <a:rPr lang="en-US" altLang="ko-KR" b="1" dirty="0"/>
              <a:t>layer</a:t>
            </a:r>
            <a:r>
              <a:rPr lang="ko-KR" altLang="en-US" b="1" dirty="0"/>
              <a:t> </a:t>
            </a:r>
            <a:r>
              <a:rPr lang="en-US" altLang="ko-KR" b="1" dirty="0"/>
              <a:t>channel </a:t>
            </a:r>
            <a:r>
              <a:rPr lang="ko-KR" altLang="en-US" b="1" dirty="0"/>
              <a:t>개수 변경</a:t>
            </a:r>
            <a:r>
              <a:rPr lang="en-US" altLang="ko-KR" b="1" dirty="0"/>
              <a:t>: 6 </a:t>
            </a:r>
            <a:r>
              <a:rPr lang="en-US" altLang="ko-KR" b="1" dirty="0">
                <a:sym typeface="Wingdings" panose="05000000000000000000" pitchFamily="2" charset="2"/>
              </a:rPr>
              <a:t> 32, 64</a:t>
            </a:r>
            <a:endParaRPr lang="en-US" altLang="ko-KR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A14EF2-8CFD-45DE-B476-5F786E5F5367}"/>
              </a:ext>
            </a:extLst>
          </p:cNvPr>
          <p:cNvSpPr txBox="1"/>
          <p:nvPr/>
        </p:nvSpPr>
        <p:spPr>
          <a:xfrm>
            <a:off x="5317582" y="6150343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LeNet-5 </a:t>
            </a:r>
            <a:r>
              <a:rPr lang="ko-KR" altLang="en-US" b="1" dirty="0"/>
              <a:t>구조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7F83B20-465A-7AE7-50C6-A32D6EC56E42}"/>
              </a:ext>
            </a:extLst>
          </p:cNvPr>
          <p:cNvGrpSpPr/>
          <p:nvPr/>
        </p:nvGrpSpPr>
        <p:grpSpPr>
          <a:xfrm>
            <a:off x="3101425" y="2164115"/>
            <a:ext cx="5989151" cy="3722473"/>
            <a:chOff x="299774" y="2164115"/>
            <a:chExt cx="5989151" cy="3722473"/>
          </a:xfrm>
        </p:grpSpPr>
        <p:pic>
          <p:nvPicPr>
            <p:cNvPr id="17" name="Picture 2" descr="Looking inside neural nets">
              <a:extLst>
                <a:ext uri="{FF2B5EF4-FFF2-40B4-BE49-F238E27FC236}">
                  <a16:creationId xmlns:a16="http://schemas.microsoft.com/office/drawing/2014/main" id="{9E16CCF8-13B7-4997-81C5-EEAF6B9F370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6" t="21219" r="74723" b="32492"/>
            <a:stretch/>
          </p:blipFill>
          <p:spPr bwMode="auto">
            <a:xfrm>
              <a:off x="522248" y="2584342"/>
              <a:ext cx="1081434" cy="10747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874B3BC-D5FE-4447-BA6A-C9F636FF4064}"/>
                </a:ext>
              </a:extLst>
            </p:cNvPr>
            <p:cNvSpPr txBox="1"/>
            <p:nvPr/>
          </p:nvSpPr>
          <p:spPr>
            <a:xfrm>
              <a:off x="534614" y="2164115"/>
              <a:ext cx="10567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/>
                <a:t>32x32x3</a:t>
              </a:r>
              <a:endParaRPr lang="ko-KR" altLang="en-US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AF05697-9595-4DCD-A63F-3BB5DE9F05E1}"/>
                </a:ext>
              </a:extLst>
            </p:cNvPr>
            <p:cNvSpPr txBox="1"/>
            <p:nvPr/>
          </p:nvSpPr>
          <p:spPr>
            <a:xfrm>
              <a:off x="299774" y="3704060"/>
              <a:ext cx="15263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dirty="0"/>
                <a:t>Input image</a:t>
              </a:r>
              <a:endParaRPr lang="ko-KR" altLang="en-US" b="1" dirty="0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0395D3DA-7F6E-4F7C-9378-E53A62BAEC4E}"/>
                </a:ext>
              </a:extLst>
            </p:cNvPr>
            <p:cNvSpPr/>
            <p:nvPr/>
          </p:nvSpPr>
          <p:spPr>
            <a:xfrm>
              <a:off x="2042780" y="2252635"/>
              <a:ext cx="452120" cy="1738172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[5x5x3]x</a:t>
              </a:r>
              <a:r>
                <a:rPr lang="en-US" altLang="ko-KR" sz="1400" b="1" dirty="0">
                  <a:solidFill>
                    <a:srgbClr val="0000FF"/>
                  </a:solidFill>
                </a:rPr>
                <a:t>64</a:t>
              </a:r>
              <a:r>
                <a:rPr lang="en-US" altLang="ko-KR" sz="1400" b="1" dirty="0">
                  <a:solidFill>
                    <a:schemeClr val="tx1"/>
                  </a:solidFill>
                </a:rPr>
                <a:t>, s1, p0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287B05D6-1E99-4E09-BFF9-8F743D2DF0E4}"/>
                </a:ext>
              </a:extLst>
            </p:cNvPr>
            <p:cNvSpPr/>
            <p:nvPr/>
          </p:nvSpPr>
          <p:spPr>
            <a:xfrm>
              <a:off x="2571100" y="2252635"/>
              <a:ext cx="452120" cy="1738172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tx1"/>
                  </a:solidFill>
                </a:rPr>
                <a:t>ReLU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123E854-FB52-4A0D-998B-B1D5C57FA1A3}"/>
                </a:ext>
              </a:extLst>
            </p:cNvPr>
            <p:cNvSpPr/>
            <p:nvPr/>
          </p:nvSpPr>
          <p:spPr>
            <a:xfrm>
              <a:off x="3475476" y="2252635"/>
              <a:ext cx="452120" cy="173817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sz="1400" b="1" dirty="0" err="1">
                  <a:solidFill>
                    <a:srgbClr val="0000FF"/>
                  </a:solidFill>
                </a:rPr>
                <a:t>Max</a:t>
              </a:r>
              <a:r>
                <a:rPr lang="en-US" altLang="ko-KR" sz="1400" b="1" dirty="0" err="1">
                  <a:solidFill>
                    <a:schemeClr val="tx1"/>
                  </a:solidFill>
                </a:rPr>
                <a:t>Pool</a:t>
              </a:r>
              <a:r>
                <a:rPr lang="en-US" altLang="ko-KR" sz="1400" b="1" dirty="0">
                  <a:solidFill>
                    <a:schemeClr val="tx1"/>
                  </a:solidFill>
                </a:rPr>
                <a:t>, k2, s2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EE21EB6E-A255-4A6A-84BB-7969E905523C}"/>
                </a:ext>
              </a:extLst>
            </p:cNvPr>
            <p:cNvSpPr/>
            <p:nvPr/>
          </p:nvSpPr>
          <p:spPr>
            <a:xfrm>
              <a:off x="4379851" y="2252635"/>
              <a:ext cx="452120" cy="1738172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[5x5x</a:t>
              </a:r>
              <a:r>
                <a:rPr lang="en-US" altLang="ko-KR" sz="1400" b="1" dirty="0">
                  <a:solidFill>
                    <a:srgbClr val="0000FF"/>
                  </a:solidFill>
                </a:rPr>
                <a:t>64</a:t>
              </a:r>
              <a:r>
                <a:rPr lang="en-US" altLang="ko-KR" sz="1400" b="1" dirty="0">
                  <a:solidFill>
                    <a:schemeClr val="tx1"/>
                  </a:solidFill>
                </a:rPr>
                <a:t>]x16, s1, p0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C77D340A-56E0-44DD-991F-AEA5654CD934}"/>
                </a:ext>
              </a:extLst>
            </p:cNvPr>
            <p:cNvSpPr/>
            <p:nvPr/>
          </p:nvSpPr>
          <p:spPr>
            <a:xfrm>
              <a:off x="4908171" y="2252635"/>
              <a:ext cx="452120" cy="1738172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tx1"/>
                  </a:solidFill>
                </a:rPr>
                <a:t>ReLU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0DB29A64-D149-40C9-BEEE-16A074FA9D4F}"/>
                </a:ext>
              </a:extLst>
            </p:cNvPr>
            <p:cNvSpPr/>
            <p:nvPr/>
          </p:nvSpPr>
          <p:spPr>
            <a:xfrm>
              <a:off x="5824105" y="2252635"/>
              <a:ext cx="452120" cy="173817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sz="1400" b="1" dirty="0" err="1">
                  <a:solidFill>
                    <a:srgbClr val="0000FF"/>
                  </a:solidFill>
                </a:rPr>
                <a:t>Max</a:t>
              </a:r>
              <a:r>
                <a:rPr lang="en-US" altLang="ko-KR" sz="1400" b="1" dirty="0" err="1">
                  <a:solidFill>
                    <a:schemeClr val="tx1"/>
                  </a:solidFill>
                </a:rPr>
                <a:t>Pool</a:t>
              </a:r>
              <a:r>
                <a:rPr lang="en-US" altLang="ko-KR" sz="1400" b="1" dirty="0">
                  <a:solidFill>
                    <a:schemeClr val="tx1"/>
                  </a:solidFill>
                </a:rPr>
                <a:t>, k2, s2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5" name="직선 화살표 연결선 44">
              <a:extLst>
                <a:ext uri="{FF2B5EF4-FFF2-40B4-BE49-F238E27FC236}">
                  <a16:creationId xmlns:a16="http://schemas.microsoft.com/office/drawing/2014/main" id="{A352BBB2-28D4-4BDC-998B-327FEAFC8EEE}"/>
                </a:ext>
              </a:extLst>
            </p:cNvPr>
            <p:cNvCxnSpPr>
              <a:cxnSpLocks/>
              <a:stCxn id="17" idx="3"/>
              <a:endCxn id="20" idx="1"/>
            </p:cNvCxnSpPr>
            <p:nvPr/>
          </p:nvCxnSpPr>
          <p:spPr>
            <a:xfrm>
              <a:off x="1603682" y="3121721"/>
              <a:ext cx="43909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화살표 연결선 45">
              <a:extLst>
                <a:ext uri="{FF2B5EF4-FFF2-40B4-BE49-F238E27FC236}">
                  <a16:creationId xmlns:a16="http://schemas.microsoft.com/office/drawing/2014/main" id="{50733918-EA1D-445A-A866-1A7CE0BCF25C}"/>
                </a:ext>
              </a:extLst>
            </p:cNvPr>
            <p:cNvCxnSpPr>
              <a:cxnSpLocks/>
              <a:stCxn id="21" idx="3"/>
              <a:endCxn id="22" idx="1"/>
            </p:cNvCxnSpPr>
            <p:nvPr/>
          </p:nvCxnSpPr>
          <p:spPr>
            <a:xfrm>
              <a:off x="3023220" y="3121721"/>
              <a:ext cx="452256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화살표 연결선 46">
              <a:extLst>
                <a:ext uri="{FF2B5EF4-FFF2-40B4-BE49-F238E27FC236}">
                  <a16:creationId xmlns:a16="http://schemas.microsoft.com/office/drawing/2014/main" id="{0F67369A-5923-40F7-8C86-D12AC396CA6D}"/>
                </a:ext>
              </a:extLst>
            </p:cNvPr>
            <p:cNvCxnSpPr>
              <a:cxnSpLocks/>
              <a:stCxn id="22" idx="3"/>
              <a:endCxn id="23" idx="1"/>
            </p:cNvCxnSpPr>
            <p:nvPr/>
          </p:nvCxnSpPr>
          <p:spPr>
            <a:xfrm>
              <a:off x="3927596" y="3121721"/>
              <a:ext cx="452255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화살표 연결선 47">
              <a:extLst>
                <a:ext uri="{FF2B5EF4-FFF2-40B4-BE49-F238E27FC236}">
                  <a16:creationId xmlns:a16="http://schemas.microsoft.com/office/drawing/2014/main" id="{60474C6A-CCFA-4518-9A45-B188D065FD23}"/>
                </a:ext>
              </a:extLst>
            </p:cNvPr>
            <p:cNvCxnSpPr>
              <a:cxnSpLocks/>
              <a:stCxn id="24" idx="3"/>
              <a:endCxn id="25" idx="1"/>
            </p:cNvCxnSpPr>
            <p:nvPr/>
          </p:nvCxnSpPr>
          <p:spPr>
            <a:xfrm>
              <a:off x="5360291" y="3121721"/>
              <a:ext cx="463814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280D2A40-5189-4DF9-ABF2-D5ED4BB5DB63}"/>
                </a:ext>
              </a:extLst>
            </p:cNvPr>
            <p:cNvSpPr/>
            <p:nvPr/>
          </p:nvSpPr>
          <p:spPr>
            <a:xfrm>
              <a:off x="5824105" y="4321694"/>
              <a:ext cx="452120" cy="15648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</a:rPr>
                <a:t>평탄화</a:t>
              </a: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0DA905A9-B050-4503-A792-23DA7ABB9552}"/>
                </a:ext>
              </a:extLst>
            </p:cNvPr>
            <p:cNvSpPr/>
            <p:nvPr/>
          </p:nvSpPr>
          <p:spPr>
            <a:xfrm>
              <a:off x="2053320" y="4321694"/>
              <a:ext cx="452120" cy="1564894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84x10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6F1D35F5-7ACC-4EE5-BF0B-4B176FD652C7}"/>
                </a:ext>
              </a:extLst>
            </p:cNvPr>
            <p:cNvSpPr/>
            <p:nvPr/>
          </p:nvSpPr>
          <p:spPr>
            <a:xfrm>
              <a:off x="2947156" y="4321694"/>
              <a:ext cx="452120" cy="1564894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tx1"/>
                  </a:solidFill>
                </a:rPr>
                <a:t>ReLU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7F64A974-3146-475C-B5AB-9CCC636BB307}"/>
                </a:ext>
              </a:extLst>
            </p:cNvPr>
            <p:cNvSpPr/>
            <p:nvPr/>
          </p:nvSpPr>
          <p:spPr>
            <a:xfrm>
              <a:off x="3475476" y="4321694"/>
              <a:ext cx="452120" cy="1564894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120x84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8EF7E864-89A7-4742-88CA-B3B85F540A57}"/>
                </a:ext>
              </a:extLst>
            </p:cNvPr>
            <p:cNvSpPr/>
            <p:nvPr/>
          </p:nvSpPr>
          <p:spPr>
            <a:xfrm>
              <a:off x="4379851" y="4321694"/>
              <a:ext cx="452120" cy="1564894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tx1"/>
                  </a:solidFill>
                </a:rPr>
                <a:t>ReLU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BAFB1015-47BD-49E1-BA3D-86F74AF1F086}"/>
                </a:ext>
              </a:extLst>
            </p:cNvPr>
            <p:cNvSpPr/>
            <p:nvPr/>
          </p:nvSpPr>
          <p:spPr>
            <a:xfrm>
              <a:off x="4908171" y="4321694"/>
              <a:ext cx="452120" cy="1564894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400x120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5" name="연결선: 꺾임 54">
              <a:extLst>
                <a:ext uri="{FF2B5EF4-FFF2-40B4-BE49-F238E27FC236}">
                  <a16:creationId xmlns:a16="http://schemas.microsoft.com/office/drawing/2014/main" id="{F3858021-A90C-4C03-B183-0578D80F92E3}"/>
                </a:ext>
              </a:extLst>
            </p:cNvPr>
            <p:cNvCxnSpPr>
              <a:cxnSpLocks/>
              <a:stCxn id="25" idx="3"/>
              <a:endCxn id="49" idx="3"/>
            </p:cNvCxnSpPr>
            <p:nvPr/>
          </p:nvCxnSpPr>
          <p:spPr>
            <a:xfrm>
              <a:off x="6276225" y="3121721"/>
              <a:ext cx="12700" cy="1982420"/>
            </a:xfrm>
            <a:prstGeom prst="bentConnector3">
              <a:avLst>
                <a:gd name="adj1" fmla="val 1800000"/>
              </a:avLst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화살표 연결선 55">
              <a:extLst>
                <a:ext uri="{FF2B5EF4-FFF2-40B4-BE49-F238E27FC236}">
                  <a16:creationId xmlns:a16="http://schemas.microsoft.com/office/drawing/2014/main" id="{30C4D13D-D8D1-4096-97C5-912839FBABC6}"/>
                </a:ext>
              </a:extLst>
            </p:cNvPr>
            <p:cNvCxnSpPr>
              <a:cxnSpLocks/>
              <a:stCxn id="49" idx="1"/>
              <a:endCxn id="54" idx="3"/>
            </p:cNvCxnSpPr>
            <p:nvPr/>
          </p:nvCxnSpPr>
          <p:spPr>
            <a:xfrm flipH="1">
              <a:off x="5360291" y="5104141"/>
              <a:ext cx="463814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화살표 연결선 56">
              <a:extLst>
                <a:ext uri="{FF2B5EF4-FFF2-40B4-BE49-F238E27FC236}">
                  <a16:creationId xmlns:a16="http://schemas.microsoft.com/office/drawing/2014/main" id="{CE4467B5-01C8-4CB9-90E3-D5B3327E02C0}"/>
                </a:ext>
              </a:extLst>
            </p:cNvPr>
            <p:cNvCxnSpPr>
              <a:cxnSpLocks/>
              <a:stCxn id="53" idx="1"/>
              <a:endCxn id="52" idx="3"/>
            </p:cNvCxnSpPr>
            <p:nvPr/>
          </p:nvCxnSpPr>
          <p:spPr>
            <a:xfrm flipH="1">
              <a:off x="3927596" y="5104141"/>
              <a:ext cx="452255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화살표 연결선 57">
              <a:extLst>
                <a:ext uri="{FF2B5EF4-FFF2-40B4-BE49-F238E27FC236}">
                  <a16:creationId xmlns:a16="http://schemas.microsoft.com/office/drawing/2014/main" id="{FA177BDB-BC4B-4E1D-9731-A25B4F20C92D}"/>
                </a:ext>
              </a:extLst>
            </p:cNvPr>
            <p:cNvCxnSpPr>
              <a:cxnSpLocks/>
              <a:stCxn id="51" idx="1"/>
              <a:endCxn id="50" idx="3"/>
            </p:cNvCxnSpPr>
            <p:nvPr/>
          </p:nvCxnSpPr>
          <p:spPr>
            <a:xfrm flipH="1">
              <a:off x="2505440" y="5104141"/>
              <a:ext cx="441716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화살표 연결선 58">
              <a:extLst>
                <a:ext uri="{FF2B5EF4-FFF2-40B4-BE49-F238E27FC236}">
                  <a16:creationId xmlns:a16="http://schemas.microsoft.com/office/drawing/2014/main" id="{222B84D3-5B3E-406C-B048-B727A3324DA2}"/>
                </a:ext>
              </a:extLst>
            </p:cNvPr>
            <p:cNvCxnSpPr>
              <a:cxnSpLocks/>
              <a:stCxn id="50" idx="1"/>
              <a:endCxn id="60" idx="3"/>
            </p:cNvCxnSpPr>
            <p:nvPr/>
          </p:nvCxnSpPr>
          <p:spPr>
            <a:xfrm flipH="1">
              <a:off x="1627422" y="5104141"/>
              <a:ext cx="42589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EF08561-31F1-43EE-ADE4-5224D519A35A}"/>
                </a:ext>
              </a:extLst>
            </p:cNvPr>
            <p:cNvSpPr txBox="1"/>
            <p:nvPr/>
          </p:nvSpPr>
          <p:spPr>
            <a:xfrm>
              <a:off x="437674" y="4919475"/>
              <a:ext cx="11897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b="1" dirty="0"/>
                <a:t>예측 결과</a:t>
              </a:r>
              <a:endParaRPr lang="en-US" altLang="ko-KR" b="1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55771AFB-EB1B-4C2B-976A-D64520CF7105}"/>
                </a:ext>
              </a:extLst>
            </p:cNvPr>
            <p:cNvSpPr txBox="1"/>
            <p:nvPr/>
          </p:nvSpPr>
          <p:spPr>
            <a:xfrm>
              <a:off x="696559" y="5327356"/>
              <a:ext cx="671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/>
                <a:t>10x1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824269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6C67C23F-6C7E-4392-98CA-51703671771F}"/>
              </a:ext>
            </a:extLst>
          </p:cNvPr>
          <p:cNvSpPr txBox="1"/>
          <p:nvPr/>
        </p:nvSpPr>
        <p:spPr>
          <a:xfrm>
            <a:off x="116596" y="531621"/>
            <a:ext cx="112788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Appendix – </a:t>
            </a:r>
            <a:r>
              <a:rPr lang="ko-KR" altLang="en-US" sz="2500" b="1" dirty="0">
                <a:solidFill>
                  <a:schemeClr val="bg1"/>
                </a:solidFill>
              </a:rPr>
              <a:t>더 높은 정확도를 가지는 </a:t>
            </a:r>
            <a:r>
              <a:rPr lang="en-US" altLang="ko-KR" sz="2500" b="1" dirty="0">
                <a:solidFill>
                  <a:schemeClr val="bg1"/>
                </a:solidFill>
              </a:rPr>
              <a:t>LeNet-5 </a:t>
            </a:r>
            <a:r>
              <a:rPr lang="ko-KR" altLang="en-US" sz="2500" b="1" dirty="0">
                <a:solidFill>
                  <a:schemeClr val="bg1"/>
                </a:solidFill>
              </a:rPr>
              <a:t>설계</a:t>
            </a:r>
            <a:endParaRPr lang="en-US" altLang="ko-KR" sz="2500" b="1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B9B4D35-44ED-4249-9948-D7437C1050A4}"/>
              </a:ext>
            </a:extLst>
          </p:cNvPr>
          <p:cNvSpPr txBox="1"/>
          <p:nvPr/>
        </p:nvSpPr>
        <p:spPr>
          <a:xfrm>
            <a:off x="116596" y="1063592"/>
            <a:ext cx="3382657" cy="1570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 startAt="3"/>
            </a:pPr>
            <a:r>
              <a:rPr lang="en-US" altLang="ko-KR" b="1" dirty="0"/>
              <a:t>Learning rate control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ym typeface="Wingdings" panose="05000000000000000000" pitchFamily="2" charset="2"/>
              </a:rPr>
              <a:t>1 ~ 74 epoch: 0.001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ym typeface="Wingdings" panose="05000000000000000000" pitchFamily="2" charset="2"/>
              </a:rPr>
              <a:t>75 ~ 149 epoch: 0.0005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ym typeface="Wingdings" panose="05000000000000000000" pitchFamily="2" charset="2"/>
              </a:rPr>
              <a:t>150 ~ 200 epoch: 0.00025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FF61D30-7B2B-AF3C-2EAD-43366D9EF01A}"/>
              </a:ext>
            </a:extLst>
          </p:cNvPr>
          <p:cNvSpPr txBox="1"/>
          <p:nvPr/>
        </p:nvSpPr>
        <p:spPr>
          <a:xfrm>
            <a:off x="4183211" y="1385682"/>
            <a:ext cx="7727885" cy="102188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accent6"/>
                </a:solidFill>
              </a:rPr>
              <a:t># hyper-parameter </a:t>
            </a:r>
            <a:r>
              <a:rPr lang="ko-KR" altLang="en-US" sz="1400" dirty="0">
                <a:solidFill>
                  <a:schemeClr val="accent6"/>
                </a:solidFill>
              </a:rPr>
              <a:t>변경</a:t>
            </a:r>
            <a:endParaRPr lang="en-US" altLang="ko-KR" sz="1400" dirty="0">
              <a:solidFill>
                <a:schemeClr val="accent6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 err="1"/>
              <a:t>training_epochs</a:t>
            </a:r>
            <a:r>
              <a:rPr lang="en-US" altLang="ko-KR" sz="1400" dirty="0"/>
              <a:t> = 200</a:t>
            </a:r>
          </a:p>
          <a:p>
            <a:pPr>
              <a:lnSpc>
                <a:spcPct val="150000"/>
              </a:lnSpc>
            </a:pPr>
            <a:r>
              <a:rPr lang="en-US" altLang="ko-KR" sz="1400" dirty="0"/>
              <a:t>scheduler = </a:t>
            </a:r>
            <a:r>
              <a:rPr lang="en-US" altLang="ko-KR" sz="1400" dirty="0" err="1"/>
              <a:t>torch.optim.lr_scheduler.MultiStepLR</a:t>
            </a:r>
            <a:r>
              <a:rPr lang="en-US" altLang="ko-KR" sz="1400" dirty="0"/>
              <a:t>(optimizer, milestones=[75, 150], gamma=0.5)</a:t>
            </a:r>
            <a:endParaRPr lang="ko-KR" altLang="en-US" sz="1400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AF00C95-B59F-325E-1C89-630A90A713FC}"/>
              </a:ext>
            </a:extLst>
          </p:cNvPr>
          <p:cNvGrpSpPr/>
          <p:nvPr/>
        </p:nvGrpSpPr>
        <p:grpSpPr>
          <a:xfrm>
            <a:off x="4954260" y="2653253"/>
            <a:ext cx="6185786" cy="3510644"/>
            <a:chOff x="4945213" y="2770966"/>
            <a:chExt cx="6185786" cy="3510644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6DE10449-F222-BACA-BC6E-2BEB906198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45213" y="2770966"/>
              <a:ext cx="6185786" cy="351064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44FC685-469E-029E-0C2F-91ADB1461B55}"/>
                </a:ext>
              </a:extLst>
            </p:cNvPr>
            <p:cNvSpPr/>
            <p:nvPr/>
          </p:nvSpPr>
          <p:spPr>
            <a:xfrm>
              <a:off x="5584957" y="5682343"/>
              <a:ext cx="1022671" cy="228600"/>
            </a:xfrm>
            <a:prstGeom prst="rect">
              <a:avLst/>
            </a:prstGeom>
            <a:noFill/>
            <a:ln w="2857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091303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7E23AF0-9D1F-457A-B786-CE4675A023ED}"/>
              </a:ext>
            </a:extLst>
          </p:cNvPr>
          <p:cNvSpPr txBox="1"/>
          <p:nvPr/>
        </p:nvSpPr>
        <p:spPr>
          <a:xfrm>
            <a:off x="207819" y="4506239"/>
            <a:ext cx="6082563" cy="14930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dirty="0" err="1"/>
              <a:t>Dongsan</a:t>
            </a:r>
            <a:r>
              <a:rPr lang="en-US" altLang="ko-KR" dirty="0"/>
              <a:t> Jun (dsjun@dau.ac.kr)</a:t>
            </a:r>
          </a:p>
          <a:p>
            <a:pPr>
              <a:lnSpc>
                <a:spcPct val="130000"/>
              </a:lnSpc>
            </a:pPr>
            <a:r>
              <a:rPr lang="en-US" altLang="ko-KR" dirty="0"/>
              <a:t>Image</a:t>
            </a:r>
            <a:r>
              <a:rPr lang="ko-KR" altLang="en-US" dirty="0"/>
              <a:t> </a:t>
            </a:r>
            <a:r>
              <a:rPr lang="en-US" altLang="ko-KR" dirty="0"/>
              <a:t>Signal Processing Laboratory (www.donga-ispl.kr)</a:t>
            </a:r>
          </a:p>
          <a:p>
            <a:pPr>
              <a:lnSpc>
                <a:spcPct val="130000"/>
              </a:lnSpc>
            </a:pPr>
            <a:r>
              <a:rPr lang="en-US" altLang="ko-KR" dirty="0"/>
              <a:t>Dept. of Computer Engineering</a:t>
            </a:r>
          </a:p>
          <a:p>
            <a:pPr>
              <a:lnSpc>
                <a:spcPct val="130000"/>
              </a:lnSpc>
            </a:pPr>
            <a:r>
              <a:rPr lang="en-US" altLang="ko-KR" dirty="0"/>
              <a:t>Dong-A University, Busan, Rep. of Korea</a:t>
            </a:r>
          </a:p>
        </p:txBody>
      </p:sp>
    </p:spTree>
    <p:extLst>
      <p:ext uri="{BB962C8B-B14F-4D97-AF65-F5344CB8AC3E}">
        <p14:creationId xmlns:p14="http://schemas.microsoft.com/office/powerpoint/2010/main" val="3282048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E22E34-5517-4342-871D-1845633A9B4D}"/>
              </a:ext>
            </a:extLst>
          </p:cNvPr>
          <p:cNvSpPr txBox="1"/>
          <p:nvPr/>
        </p:nvSpPr>
        <p:spPr>
          <a:xfrm>
            <a:off x="173725" y="269456"/>
            <a:ext cx="84058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/>
              <a:t>Convolutional Neural Network (CNN) </a:t>
            </a:r>
            <a:r>
              <a:rPr lang="ko-KR" altLang="en-US" sz="3200" dirty="0"/>
              <a:t>이론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344D0C2-E48B-46BB-ADE1-BB6EE8B9B00A}"/>
              </a:ext>
            </a:extLst>
          </p:cNvPr>
          <p:cNvSpPr txBox="1"/>
          <p:nvPr/>
        </p:nvSpPr>
        <p:spPr>
          <a:xfrm>
            <a:off x="212181" y="970425"/>
            <a:ext cx="9658541" cy="8697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CNN</a:t>
            </a:r>
            <a:r>
              <a:rPr lang="ko-KR" altLang="en-US" b="1" dirty="0"/>
              <a:t>을 이용한 </a:t>
            </a:r>
            <a:r>
              <a:rPr lang="en-US" altLang="ko-KR" b="1" dirty="0"/>
              <a:t>classification model</a:t>
            </a:r>
            <a:r>
              <a:rPr lang="ko-KR" altLang="en-US" b="1" dirty="0"/>
              <a:t> 설계 시 주의사항</a:t>
            </a:r>
            <a:endParaRPr lang="en-US" altLang="ko-KR" b="1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일반적으로 </a:t>
            </a:r>
            <a:r>
              <a:rPr lang="en-US" altLang="ko-KR" dirty="0"/>
              <a:t>CNN</a:t>
            </a:r>
            <a:r>
              <a:rPr lang="ko-KR" altLang="en-US" dirty="0"/>
              <a:t>의 </a:t>
            </a:r>
            <a:r>
              <a:rPr lang="en-US" altLang="ko-KR" dirty="0"/>
              <a:t>feature map</a:t>
            </a:r>
            <a:r>
              <a:rPr lang="ko-KR" altLang="en-US" dirty="0"/>
              <a:t>을 평탄화 한 이후 </a:t>
            </a:r>
            <a:r>
              <a:rPr lang="en-US" altLang="ko-KR" dirty="0"/>
              <a:t>fully connected layer</a:t>
            </a:r>
            <a:r>
              <a:rPr lang="ko-KR" altLang="en-US" dirty="0"/>
              <a:t>에 입력함</a:t>
            </a:r>
            <a:endParaRPr lang="en-US" altLang="ko-KR" dirty="0"/>
          </a:p>
        </p:txBody>
      </p:sp>
      <p:sp>
        <p:nvSpPr>
          <p:cNvPr id="8" name="슬라이드 번호 개체 틀 3">
            <a:extLst>
              <a:ext uri="{FF2B5EF4-FFF2-40B4-BE49-F238E27FC236}">
                <a16:creationId xmlns:a16="http://schemas.microsoft.com/office/drawing/2014/main" id="{B6B4891A-64A5-4A9C-B055-605934644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518B812-0B38-4C45-9828-A6E4D84B3A5F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4C87EE-E804-4BE7-8507-268C0A6AED27}"/>
              </a:ext>
            </a:extLst>
          </p:cNvPr>
          <p:cNvSpPr txBox="1"/>
          <p:nvPr/>
        </p:nvSpPr>
        <p:spPr>
          <a:xfrm>
            <a:off x="5300849" y="5964099"/>
            <a:ext cx="1590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LeNet-5 </a:t>
            </a:r>
            <a:r>
              <a:rPr lang="ko-KR" altLang="en-US" b="1" dirty="0"/>
              <a:t>구조</a:t>
            </a:r>
          </a:p>
        </p:txBody>
      </p:sp>
      <p:pic>
        <p:nvPicPr>
          <p:cNvPr id="21" name="Picture 4" descr="The LeNet-5 Architecture, a convolutional neural network ...">
            <a:extLst>
              <a:ext uri="{FF2B5EF4-FFF2-40B4-BE49-F238E27FC236}">
                <a16:creationId xmlns:a16="http://schemas.microsoft.com/office/drawing/2014/main" id="{FF408988-3B84-42D0-8AE6-EBB1862703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47"/>
          <a:stretch/>
        </p:blipFill>
        <p:spPr bwMode="auto">
          <a:xfrm>
            <a:off x="961715" y="2201056"/>
            <a:ext cx="10268570" cy="3169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1BB800-ADBB-4293-A371-EC5078626607}"/>
              </a:ext>
            </a:extLst>
          </p:cNvPr>
          <p:cNvSpPr txBox="1"/>
          <p:nvPr/>
        </p:nvSpPr>
        <p:spPr>
          <a:xfrm>
            <a:off x="2372418" y="5408753"/>
            <a:ext cx="138820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FF0000"/>
                </a:solidFill>
              </a:rPr>
              <a:t>Convolution 1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D78F84F-0DA1-48B1-B7CD-A9294260D15E}"/>
              </a:ext>
            </a:extLst>
          </p:cNvPr>
          <p:cNvSpPr txBox="1"/>
          <p:nvPr/>
        </p:nvSpPr>
        <p:spPr>
          <a:xfrm>
            <a:off x="6107250" y="5408753"/>
            <a:ext cx="138820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FF0000"/>
                </a:solidFill>
              </a:rPr>
              <a:t>Convolution 2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2B39495-C0D6-4128-AF07-294CEB978D77}"/>
              </a:ext>
            </a:extLst>
          </p:cNvPr>
          <p:cNvSpPr txBox="1"/>
          <p:nvPr/>
        </p:nvSpPr>
        <p:spPr>
          <a:xfrm>
            <a:off x="4909002" y="5408753"/>
            <a:ext cx="831125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/>
              <a:t>Pooling</a:t>
            </a:r>
            <a:endParaRPr lang="ko-KR" altLang="en-US" sz="1400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FE262BD-730F-4615-B762-E81579FC85DE}"/>
              </a:ext>
            </a:extLst>
          </p:cNvPr>
          <p:cNvSpPr txBox="1"/>
          <p:nvPr/>
        </p:nvSpPr>
        <p:spPr>
          <a:xfrm>
            <a:off x="7931602" y="5408753"/>
            <a:ext cx="831125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/>
              <a:t>Pooling</a:t>
            </a:r>
            <a:endParaRPr lang="ko-KR" altLang="en-US" sz="14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DA32913-6460-4B37-8BCC-68439F1BD9DD}"/>
              </a:ext>
            </a:extLst>
          </p:cNvPr>
          <p:cNvSpPr txBox="1"/>
          <p:nvPr/>
        </p:nvSpPr>
        <p:spPr>
          <a:xfrm>
            <a:off x="8569198" y="5100976"/>
            <a:ext cx="1452508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rgbClr val="0000FF"/>
                </a:solidFill>
              </a:rPr>
              <a:t>평탄화 </a:t>
            </a:r>
            <a:r>
              <a:rPr lang="en-US" altLang="ko-KR" sz="1400" b="1" dirty="0">
                <a:solidFill>
                  <a:srgbClr val="0000FF"/>
                </a:solidFill>
              </a:rPr>
              <a:t>&amp; FC1</a:t>
            </a:r>
            <a:endParaRPr lang="ko-KR" altLang="en-US" sz="1400" b="1" dirty="0">
              <a:solidFill>
                <a:srgbClr val="0000FF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531653B-AE11-4488-854E-D787FF64CF1C}"/>
              </a:ext>
            </a:extLst>
          </p:cNvPr>
          <p:cNvSpPr txBox="1"/>
          <p:nvPr/>
        </p:nvSpPr>
        <p:spPr>
          <a:xfrm>
            <a:off x="9838336" y="4793199"/>
            <a:ext cx="107560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0000FF"/>
                </a:solidFill>
              </a:rPr>
              <a:t>FC2</a:t>
            </a:r>
            <a:endParaRPr lang="ko-KR" altLang="en-US" sz="1400" b="1" dirty="0">
              <a:solidFill>
                <a:srgbClr val="0000FF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CDD8291-6F76-4319-AD11-C8524ADE0750}"/>
              </a:ext>
            </a:extLst>
          </p:cNvPr>
          <p:cNvSpPr txBox="1"/>
          <p:nvPr/>
        </p:nvSpPr>
        <p:spPr>
          <a:xfrm>
            <a:off x="10468256" y="4324200"/>
            <a:ext cx="69598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0000FF"/>
                </a:solidFill>
              </a:rPr>
              <a:t>FC3</a:t>
            </a:r>
            <a:endParaRPr lang="ko-KR" altLang="en-US" sz="1400" b="1" dirty="0">
              <a:solidFill>
                <a:srgbClr val="0000FF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BBFAF1-4EEA-42FE-8A0C-419E0B5D9D4D}"/>
              </a:ext>
            </a:extLst>
          </p:cNvPr>
          <p:cNvSpPr txBox="1"/>
          <p:nvPr/>
        </p:nvSpPr>
        <p:spPr>
          <a:xfrm>
            <a:off x="0" y="6581001"/>
            <a:ext cx="60368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Ref.: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[Proc. on IEEE 1998] Gradient-based learning applied to document recognition</a:t>
            </a:r>
            <a:endParaRPr lang="ko-KR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8979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E22E34-5517-4342-871D-1845633A9B4D}"/>
              </a:ext>
            </a:extLst>
          </p:cNvPr>
          <p:cNvSpPr txBox="1"/>
          <p:nvPr/>
        </p:nvSpPr>
        <p:spPr>
          <a:xfrm>
            <a:off x="491582" y="245802"/>
            <a:ext cx="26827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/>
              <a:t>LeNet-5 </a:t>
            </a:r>
            <a:r>
              <a:rPr lang="ko-KR" altLang="en-US" sz="3200" b="1" dirty="0"/>
              <a:t>구조</a:t>
            </a:r>
          </a:p>
        </p:txBody>
      </p:sp>
      <p:sp>
        <p:nvSpPr>
          <p:cNvPr id="8" name="슬라이드 번호 개체 틀 3">
            <a:extLst>
              <a:ext uri="{FF2B5EF4-FFF2-40B4-BE49-F238E27FC236}">
                <a16:creationId xmlns:a16="http://schemas.microsoft.com/office/drawing/2014/main" id="{B6B4891A-64A5-4A9C-B055-605934644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518B812-0B38-4C45-9828-A6E4D84B3A5F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CDD8291-6F76-4319-AD11-C8524ADE0750}"/>
              </a:ext>
            </a:extLst>
          </p:cNvPr>
          <p:cNvSpPr txBox="1"/>
          <p:nvPr/>
        </p:nvSpPr>
        <p:spPr>
          <a:xfrm>
            <a:off x="430637" y="1043682"/>
            <a:ext cx="69598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0000FF"/>
                </a:solidFill>
              </a:rPr>
              <a:t>C1</a:t>
            </a:r>
            <a:endParaRPr lang="ko-KR" altLang="en-US" sz="1400" b="1" dirty="0">
              <a:solidFill>
                <a:srgbClr val="0000FF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BBFAF1-4EEA-42FE-8A0C-419E0B5D9D4D}"/>
              </a:ext>
            </a:extLst>
          </p:cNvPr>
          <p:cNvSpPr txBox="1"/>
          <p:nvPr/>
        </p:nvSpPr>
        <p:spPr>
          <a:xfrm>
            <a:off x="0" y="6581001"/>
            <a:ext cx="60368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Ref.: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[Proc. on IEEE 1998] Gradient-based learning applied to document recognition</a:t>
            </a:r>
            <a:endParaRPr lang="ko-KR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78DB048-384C-61D0-944C-6A8572D15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982" y="958777"/>
            <a:ext cx="8155708" cy="47758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4CC3CC-FFCE-E2DE-E53E-CB5D750935A7}"/>
              </a:ext>
            </a:extLst>
          </p:cNvPr>
          <p:cNvSpPr txBox="1"/>
          <p:nvPr/>
        </p:nvSpPr>
        <p:spPr>
          <a:xfrm>
            <a:off x="430637" y="1631878"/>
            <a:ext cx="69598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0000FF"/>
                </a:solidFill>
              </a:rPr>
              <a:t>S2</a:t>
            </a:r>
            <a:endParaRPr lang="ko-KR" altLang="en-US" sz="1400" b="1" dirty="0">
              <a:solidFill>
                <a:srgbClr val="0000FF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DEC9BD8-F18E-2643-A5E8-52685329D1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982" y="1564563"/>
            <a:ext cx="8155708" cy="47233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A1F95A51-83D3-9507-17F0-D1B57E82D858}"/>
              </a:ext>
            </a:extLst>
          </p:cNvPr>
          <p:cNvSpPr txBox="1"/>
          <p:nvPr/>
        </p:nvSpPr>
        <p:spPr>
          <a:xfrm>
            <a:off x="430637" y="2232416"/>
            <a:ext cx="69598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0000FF"/>
                </a:solidFill>
              </a:rPr>
              <a:t>S4</a:t>
            </a:r>
            <a:endParaRPr lang="ko-KR" altLang="en-US" sz="1400" b="1" dirty="0">
              <a:solidFill>
                <a:srgbClr val="0000FF"/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DAC479B-D81D-07DB-1D38-B550B7AB89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982" y="2148650"/>
            <a:ext cx="8176701" cy="477586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487C6487-52CA-2AFE-05ED-5782515FCE02}"/>
              </a:ext>
            </a:extLst>
          </p:cNvPr>
          <p:cNvSpPr txBox="1"/>
          <p:nvPr/>
        </p:nvSpPr>
        <p:spPr>
          <a:xfrm>
            <a:off x="430637" y="2836466"/>
            <a:ext cx="69598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0000FF"/>
                </a:solidFill>
              </a:rPr>
              <a:t>C5</a:t>
            </a:r>
            <a:endParaRPr lang="ko-KR" altLang="en-US" sz="1400" b="1" dirty="0">
              <a:solidFill>
                <a:srgbClr val="0000FF"/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AF5E4CF-758B-6D04-118D-83F684BADC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982" y="2759433"/>
            <a:ext cx="8155708" cy="461842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B83C59FE-A1B5-11A6-C93C-50430363950C}"/>
              </a:ext>
            </a:extLst>
          </p:cNvPr>
          <p:cNvSpPr txBox="1"/>
          <p:nvPr/>
        </p:nvSpPr>
        <p:spPr>
          <a:xfrm>
            <a:off x="430637" y="3442173"/>
            <a:ext cx="69598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0000FF"/>
                </a:solidFill>
              </a:rPr>
              <a:t>F6</a:t>
            </a:r>
            <a:endParaRPr lang="ko-KR" altLang="en-US" sz="1400" b="1" dirty="0">
              <a:solidFill>
                <a:srgbClr val="0000FF"/>
              </a:solidFill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569E3EDA-16FD-1FF5-EE66-CCCB388BB7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646" y="3367764"/>
            <a:ext cx="8139964" cy="456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797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99DF98C-89FF-2CA4-BA2C-2F857B617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B812-0B38-4C45-9828-A6E4D84B3A5F}" type="slidenum">
              <a:rPr lang="ko-KR" altLang="en-US" smtClean="0"/>
              <a:t>5</a:t>
            </a:fld>
            <a:endParaRPr lang="ko-KR" altLang="en-US" dirty="0"/>
          </a:p>
        </p:txBody>
      </p:sp>
      <p:pic>
        <p:nvPicPr>
          <p:cNvPr id="4" name="그림 3" descr="텍스트, 스크린샷, 도표, 라인이(가) 표시된 사진&#10;&#10;자동 생성된 설명">
            <a:extLst>
              <a:ext uri="{FF2B5EF4-FFF2-40B4-BE49-F238E27FC236}">
                <a16:creationId xmlns:a16="http://schemas.microsoft.com/office/drawing/2014/main" id="{BDE7577C-5918-F984-6F53-D454C88CD6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312" y="1562100"/>
            <a:ext cx="8715375" cy="3733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DC057F2-A186-ED03-EA35-41B7184967E0}"/>
              </a:ext>
            </a:extLst>
          </p:cNvPr>
          <p:cNvSpPr txBox="1"/>
          <p:nvPr/>
        </p:nvSpPr>
        <p:spPr>
          <a:xfrm>
            <a:off x="651882" y="245802"/>
            <a:ext cx="23621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/>
              <a:t>LeNet-5 C3</a:t>
            </a:r>
            <a:endParaRPr lang="ko-KR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4158693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462177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 – Convolutional layer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6006773" cy="4560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3D </a:t>
            </a:r>
            <a:r>
              <a:rPr lang="ko-KR" altLang="en-US" b="1" dirty="0"/>
              <a:t>이미지 </a:t>
            </a:r>
            <a:r>
              <a:rPr lang="en-US" altLang="ko-KR" b="1" dirty="0"/>
              <a:t>(RGB)</a:t>
            </a:r>
            <a:r>
              <a:rPr lang="ko-KR" altLang="en-US" b="1" dirty="0"/>
              <a:t> 입력에 대한 </a:t>
            </a:r>
            <a:r>
              <a:rPr lang="en-US" altLang="ko-KR" b="1" dirty="0"/>
              <a:t>2D convolution </a:t>
            </a:r>
            <a:r>
              <a:rPr lang="ko-KR" altLang="en-US" b="1" dirty="0"/>
              <a:t>연산</a:t>
            </a:r>
            <a:endParaRPr lang="en-US" altLang="ko-KR" b="1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A5EBE3F-A67B-4306-91BB-ECCDA0DEB7F4}"/>
              </a:ext>
            </a:extLst>
          </p:cNvPr>
          <p:cNvGrpSpPr/>
          <p:nvPr/>
        </p:nvGrpSpPr>
        <p:grpSpPr>
          <a:xfrm>
            <a:off x="812800" y="2042394"/>
            <a:ext cx="1605879" cy="1469666"/>
            <a:chOff x="1212850" y="2778125"/>
            <a:chExt cx="1422400" cy="1301750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F988B64A-9DFA-45A5-B05E-0241CD6525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82750" y="2778125"/>
              <a:ext cx="952500" cy="882650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62362F98-357E-4FEC-92EC-C7F271BB1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49405" y="2987675"/>
              <a:ext cx="952500" cy="882650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27A24F8F-C108-41D1-907E-58FEB940A29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12850" y="3197225"/>
              <a:ext cx="952500" cy="882650"/>
            </a:xfrm>
            <a:prstGeom prst="rect">
              <a:avLst/>
            </a:prstGeom>
          </p:spPr>
        </p:pic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57FAE24F-B6C0-444C-B133-5BB145C8E60B}"/>
              </a:ext>
            </a:extLst>
          </p:cNvPr>
          <p:cNvGrpSpPr/>
          <p:nvPr/>
        </p:nvGrpSpPr>
        <p:grpSpPr>
          <a:xfrm>
            <a:off x="2871670" y="2164743"/>
            <a:ext cx="1290874" cy="1224968"/>
            <a:chOff x="5305425" y="3095625"/>
            <a:chExt cx="1149350" cy="1090670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9FB40CDB-45A4-4C6E-9832-254F5FEFF7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37225" y="3095625"/>
              <a:ext cx="717550" cy="66675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4C46CC27-54C7-4F5D-9A0E-2619EBC372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21325" y="3310760"/>
              <a:ext cx="717550" cy="666750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0D328D70-C4C5-4194-9471-950EA07AD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305425" y="3519545"/>
              <a:ext cx="717550" cy="666750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C2C12BD1-7B4C-4FE1-99D2-6213959FFE8D}"/>
              </a:ext>
            </a:extLst>
          </p:cNvPr>
          <p:cNvSpPr txBox="1"/>
          <p:nvPr/>
        </p:nvSpPr>
        <p:spPr>
          <a:xfrm>
            <a:off x="2435457" y="2454062"/>
            <a:ext cx="394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/>
              <a:t>*</a:t>
            </a:r>
            <a:endParaRPr lang="ko-KR" altLang="en-US" sz="3600" b="1" dirty="0"/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DD9330F4-332B-4DC0-A4E2-5ECC6F1C5383}"/>
              </a:ext>
            </a:extLst>
          </p:cNvPr>
          <p:cNvSpPr/>
          <p:nvPr/>
        </p:nvSpPr>
        <p:spPr>
          <a:xfrm>
            <a:off x="4328339" y="2647687"/>
            <a:ext cx="406400" cy="25908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3E99D792-0B48-45A2-8ECC-A7D5735FB7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3598" y="2515348"/>
            <a:ext cx="560642" cy="52375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25EFA20-63C1-4BD8-86F8-E40D1117C321}"/>
              </a:ext>
            </a:extLst>
          </p:cNvPr>
          <p:cNvSpPr txBox="1"/>
          <p:nvPr/>
        </p:nvSpPr>
        <p:spPr>
          <a:xfrm>
            <a:off x="344920" y="1857728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(1)</a:t>
            </a:r>
            <a:endParaRPr lang="ko-KR" altLang="en-US" b="1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4A71272-830E-35FE-A1B8-4D1D563DC658}"/>
              </a:ext>
            </a:extLst>
          </p:cNvPr>
          <p:cNvSpPr txBox="1"/>
          <p:nvPr/>
        </p:nvSpPr>
        <p:spPr>
          <a:xfrm>
            <a:off x="854158" y="3551016"/>
            <a:ext cx="1479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00FF"/>
                </a:solidFill>
              </a:rPr>
              <a:t>Input image</a:t>
            </a:r>
          </a:p>
          <a:p>
            <a:pPr algn="ctr"/>
            <a:r>
              <a:rPr lang="en-US" altLang="ko-KR" b="1" dirty="0">
                <a:solidFill>
                  <a:srgbClr val="0000FF"/>
                </a:solidFill>
              </a:rPr>
              <a:t>4x4x3</a:t>
            </a:r>
            <a:endParaRPr lang="ko-KR" altLang="en-US" b="1" dirty="0">
              <a:solidFill>
                <a:srgbClr val="0000FF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7E57B4F-95DE-C6A6-E4BA-1EEC5D8DE316}"/>
              </a:ext>
            </a:extLst>
          </p:cNvPr>
          <p:cNvSpPr txBox="1"/>
          <p:nvPr/>
        </p:nvSpPr>
        <p:spPr>
          <a:xfrm>
            <a:off x="2940364" y="3551016"/>
            <a:ext cx="13730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00FF"/>
                </a:solidFill>
              </a:rPr>
              <a:t>Conv. filter</a:t>
            </a:r>
          </a:p>
          <a:p>
            <a:pPr algn="ctr"/>
            <a:r>
              <a:rPr lang="en-US" altLang="ko-KR" b="1" dirty="0">
                <a:solidFill>
                  <a:srgbClr val="0000FF"/>
                </a:solidFill>
              </a:rPr>
              <a:t>3x3x3</a:t>
            </a:r>
            <a:endParaRPr lang="ko-KR" altLang="en-US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3419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462177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 – Convolutional layer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6006773" cy="4560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3D </a:t>
            </a:r>
            <a:r>
              <a:rPr lang="ko-KR" altLang="en-US" b="1" dirty="0"/>
              <a:t>이미지 </a:t>
            </a:r>
            <a:r>
              <a:rPr lang="en-US" altLang="ko-KR" b="1" dirty="0"/>
              <a:t>(RGB)</a:t>
            </a:r>
            <a:r>
              <a:rPr lang="ko-KR" altLang="en-US" b="1" dirty="0"/>
              <a:t> 입력에 대한 </a:t>
            </a:r>
            <a:r>
              <a:rPr lang="en-US" altLang="ko-KR" b="1" dirty="0"/>
              <a:t>2D convolution </a:t>
            </a:r>
            <a:r>
              <a:rPr lang="ko-KR" altLang="en-US" b="1" dirty="0"/>
              <a:t>연산</a:t>
            </a:r>
            <a:endParaRPr lang="en-US" altLang="ko-KR" b="1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A5EBE3F-A67B-4306-91BB-ECCDA0DEB7F4}"/>
              </a:ext>
            </a:extLst>
          </p:cNvPr>
          <p:cNvGrpSpPr/>
          <p:nvPr/>
        </p:nvGrpSpPr>
        <p:grpSpPr>
          <a:xfrm>
            <a:off x="812800" y="2042394"/>
            <a:ext cx="1605879" cy="1469666"/>
            <a:chOff x="1212850" y="2778125"/>
            <a:chExt cx="1422400" cy="1301750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F988B64A-9DFA-45A5-B05E-0241CD6525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82750" y="2778125"/>
              <a:ext cx="952500" cy="882650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62362F98-357E-4FEC-92EC-C7F271BB1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49405" y="2987675"/>
              <a:ext cx="952500" cy="882650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27A24F8F-C108-41D1-907E-58FEB940A29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12850" y="3197225"/>
              <a:ext cx="952500" cy="882650"/>
            </a:xfrm>
            <a:prstGeom prst="rect">
              <a:avLst/>
            </a:prstGeom>
          </p:spPr>
        </p:pic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57FAE24F-B6C0-444C-B133-5BB145C8E60B}"/>
              </a:ext>
            </a:extLst>
          </p:cNvPr>
          <p:cNvGrpSpPr/>
          <p:nvPr/>
        </p:nvGrpSpPr>
        <p:grpSpPr>
          <a:xfrm>
            <a:off x="2871670" y="2164743"/>
            <a:ext cx="1290874" cy="1224968"/>
            <a:chOff x="5305425" y="3095625"/>
            <a:chExt cx="1149350" cy="1090670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9FB40CDB-45A4-4C6E-9832-254F5FEFF7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37225" y="3095625"/>
              <a:ext cx="717550" cy="66675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4C46CC27-54C7-4F5D-9A0E-2619EBC372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21325" y="3310760"/>
              <a:ext cx="717550" cy="666750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0D328D70-C4C5-4194-9471-950EA07AD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305425" y="3519545"/>
              <a:ext cx="717550" cy="666750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C2C12BD1-7B4C-4FE1-99D2-6213959FFE8D}"/>
              </a:ext>
            </a:extLst>
          </p:cNvPr>
          <p:cNvSpPr txBox="1"/>
          <p:nvPr/>
        </p:nvSpPr>
        <p:spPr>
          <a:xfrm>
            <a:off x="2435457" y="2454062"/>
            <a:ext cx="394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/>
              <a:t>*</a:t>
            </a:r>
            <a:endParaRPr lang="ko-KR" altLang="en-US" sz="3600" b="1" dirty="0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A01FF40-7C5C-456F-9987-7DBBC106E2AC}"/>
              </a:ext>
            </a:extLst>
          </p:cNvPr>
          <p:cNvGrpSpPr/>
          <p:nvPr/>
        </p:nvGrpSpPr>
        <p:grpSpPr>
          <a:xfrm>
            <a:off x="8548570" y="2164743"/>
            <a:ext cx="1290874" cy="1224968"/>
            <a:chOff x="5305425" y="3095625"/>
            <a:chExt cx="1149350" cy="1090670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5CDBBF8A-B1ED-4021-82D0-92F69DF0207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37225" y="3095625"/>
              <a:ext cx="717550" cy="666750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A2CFC581-D2C4-4DD4-90B5-ECB7E791DFC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21325" y="3310760"/>
              <a:ext cx="717550" cy="666750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C53DA19C-9161-496C-BCF1-85810843D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305425" y="3519545"/>
              <a:ext cx="717550" cy="666750"/>
            </a:xfrm>
            <a:prstGeom prst="rect">
              <a:avLst/>
            </a:prstGeom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92D3EFA3-E4BB-45CC-BC69-3F83AE331F2D}"/>
              </a:ext>
            </a:extLst>
          </p:cNvPr>
          <p:cNvSpPr txBox="1"/>
          <p:nvPr/>
        </p:nvSpPr>
        <p:spPr>
          <a:xfrm>
            <a:off x="8112357" y="2454062"/>
            <a:ext cx="394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/>
              <a:t>*</a:t>
            </a:r>
            <a:endParaRPr lang="ko-KR" altLang="en-US" sz="3600" b="1" dirty="0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01BE98B-7DC4-4F4A-8F74-47780B4FC52A}"/>
              </a:ext>
            </a:extLst>
          </p:cNvPr>
          <p:cNvGrpSpPr/>
          <p:nvPr/>
        </p:nvGrpSpPr>
        <p:grpSpPr>
          <a:xfrm>
            <a:off x="6397651" y="2026862"/>
            <a:ext cx="1572687" cy="1500731"/>
            <a:chOff x="5206907" y="2987675"/>
            <a:chExt cx="1365343" cy="1302874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5BE01C9E-F819-484C-A1CF-0D8CAA01739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619750" y="2987675"/>
              <a:ext cx="952500" cy="882650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5616F1BA-BD2D-4735-83D8-4CBF3E24C0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384938" y="3197787"/>
              <a:ext cx="952500" cy="882650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6BADC14D-C4C6-43C2-BB8F-731008CD45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206907" y="3407899"/>
              <a:ext cx="952500" cy="882650"/>
            </a:xfrm>
            <a:prstGeom prst="rect">
              <a:avLst/>
            </a:prstGeom>
          </p:spPr>
        </p:pic>
      </p:grp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DD9330F4-332B-4DC0-A4E2-5ECC6F1C5383}"/>
              </a:ext>
            </a:extLst>
          </p:cNvPr>
          <p:cNvSpPr/>
          <p:nvPr/>
        </p:nvSpPr>
        <p:spPr>
          <a:xfrm>
            <a:off x="4328339" y="2647687"/>
            <a:ext cx="406400" cy="25908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AD88182F-44A1-4829-8A04-D17BF9063DA8}"/>
              </a:ext>
            </a:extLst>
          </p:cNvPr>
          <p:cNvSpPr/>
          <p:nvPr/>
        </p:nvSpPr>
        <p:spPr>
          <a:xfrm>
            <a:off x="9988842" y="2647687"/>
            <a:ext cx="406400" cy="25908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3E99D792-0B48-45A2-8ECC-A7D5735FB72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033598" y="2515348"/>
            <a:ext cx="560642" cy="523758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B3D47EE5-67DA-4476-B5E8-E8E41C541C3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529737" y="2522846"/>
            <a:ext cx="544591" cy="508763"/>
          </a:xfrm>
          <a:prstGeom prst="rect">
            <a:avLst/>
          </a:prstGeom>
        </p:spPr>
      </p:pic>
      <p:grpSp>
        <p:nvGrpSpPr>
          <p:cNvPr id="27" name="그룹 26">
            <a:extLst>
              <a:ext uri="{FF2B5EF4-FFF2-40B4-BE49-F238E27FC236}">
                <a16:creationId xmlns:a16="http://schemas.microsoft.com/office/drawing/2014/main" id="{5CE9E2D0-3BB9-46F7-BC3B-22919B4DF69E}"/>
              </a:ext>
            </a:extLst>
          </p:cNvPr>
          <p:cNvGrpSpPr/>
          <p:nvPr/>
        </p:nvGrpSpPr>
        <p:grpSpPr>
          <a:xfrm>
            <a:off x="781043" y="4312710"/>
            <a:ext cx="1641454" cy="1549498"/>
            <a:chOff x="4988403" y="3044640"/>
            <a:chExt cx="1425536" cy="1345675"/>
          </a:xfrm>
        </p:grpSpPr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DB749413-50A1-451D-99B6-5B5B20F862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5461439" y="3044640"/>
              <a:ext cx="952500" cy="882650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DCF1C2E-32C2-47B3-B346-E16D830ECC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228799" y="3269094"/>
              <a:ext cx="952500" cy="882650"/>
            </a:xfrm>
            <a:prstGeom prst="rect">
              <a:avLst/>
            </a:prstGeom>
          </p:spPr>
        </p:pic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E02ABF57-B44F-4664-B6E1-70995BDA71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4988403" y="3507665"/>
              <a:ext cx="952500" cy="882650"/>
            </a:xfrm>
            <a:prstGeom prst="rect">
              <a:avLst/>
            </a:prstGeom>
          </p:spPr>
        </p:pic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541F40F3-6E3E-4CB9-8A7C-8167E9499773}"/>
              </a:ext>
            </a:extLst>
          </p:cNvPr>
          <p:cNvGrpSpPr/>
          <p:nvPr/>
        </p:nvGrpSpPr>
        <p:grpSpPr>
          <a:xfrm>
            <a:off x="2871670" y="4474975"/>
            <a:ext cx="1290874" cy="1224968"/>
            <a:chOff x="5305425" y="3095625"/>
            <a:chExt cx="1149350" cy="1090670"/>
          </a:xfrm>
        </p:grpSpPr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0E85141A-DD7C-40E3-AA03-965E79E27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37225" y="3095625"/>
              <a:ext cx="717550" cy="66675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EF87F8AF-9491-4919-9844-802579587FE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21325" y="3310760"/>
              <a:ext cx="717550" cy="666750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7BD10985-CC19-4317-A144-826DED9DA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305425" y="3519545"/>
              <a:ext cx="717550" cy="666750"/>
            </a:xfrm>
            <a:prstGeom prst="rect">
              <a:avLst/>
            </a:prstGeom>
          </p:spPr>
        </p:pic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2CDCC358-D2B8-401C-A0FE-89382AF850E1}"/>
              </a:ext>
            </a:extLst>
          </p:cNvPr>
          <p:cNvSpPr txBox="1"/>
          <p:nvPr/>
        </p:nvSpPr>
        <p:spPr>
          <a:xfrm>
            <a:off x="2435457" y="4764294"/>
            <a:ext cx="394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/>
              <a:t>*</a:t>
            </a:r>
            <a:endParaRPr lang="ko-KR" altLang="en-US" sz="3600" b="1" dirty="0"/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798B49F9-1821-47C6-9AFE-74FE15E716E9}"/>
              </a:ext>
            </a:extLst>
          </p:cNvPr>
          <p:cNvGrpSpPr/>
          <p:nvPr/>
        </p:nvGrpSpPr>
        <p:grpSpPr>
          <a:xfrm>
            <a:off x="8548570" y="4474975"/>
            <a:ext cx="1290874" cy="1224968"/>
            <a:chOff x="5305425" y="3095625"/>
            <a:chExt cx="1149350" cy="1090670"/>
          </a:xfrm>
        </p:grpSpPr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C3FBB982-C76F-4512-978C-D26EAE89D9A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37225" y="3095625"/>
              <a:ext cx="717550" cy="666750"/>
            </a:xfrm>
            <a:prstGeom prst="rect">
              <a:avLst/>
            </a:prstGeom>
          </p:spPr>
        </p:pic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947C44D9-0E89-498E-A13F-BAE3A5B44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21325" y="3310760"/>
              <a:ext cx="717550" cy="666750"/>
            </a:xfrm>
            <a:prstGeom prst="rect">
              <a:avLst/>
            </a:prstGeom>
          </p:spPr>
        </p:pic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B0C4607F-3011-418D-9EF1-B65484E63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305425" y="3519545"/>
              <a:ext cx="717550" cy="666750"/>
            </a:xfrm>
            <a:prstGeom prst="rect">
              <a:avLst/>
            </a:prstGeom>
          </p:spPr>
        </p:pic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F85B086C-D416-45BC-AC2E-5639D1FB2113}"/>
              </a:ext>
            </a:extLst>
          </p:cNvPr>
          <p:cNvSpPr txBox="1"/>
          <p:nvPr/>
        </p:nvSpPr>
        <p:spPr>
          <a:xfrm>
            <a:off x="8112357" y="4764294"/>
            <a:ext cx="394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/>
              <a:t>*</a:t>
            </a:r>
            <a:endParaRPr lang="ko-KR" altLang="en-US" sz="3600" b="1" dirty="0"/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563093F7-CE9E-4648-939F-9B161FF27613}"/>
              </a:ext>
            </a:extLst>
          </p:cNvPr>
          <p:cNvGrpSpPr/>
          <p:nvPr/>
        </p:nvGrpSpPr>
        <p:grpSpPr>
          <a:xfrm>
            <a:off x="6489332" y="4338321"/>
            <a:ext cx="1588496" cy="1498277"/>
            <a:chOff x="5162550" y="2987675"/>
            <a:chExt cx="1409700" cy="1329636"/>
          </a:xfrm>
        </p:grpSpPr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201EDE89-6E6A-4C40-8776-728AE4934A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5619750" y="2987675"/>
              <a:ext cx="952500" cy="882650"/>
            </a:xfrm>
            <a:prstGeom prst="rect">
              <a:avLst/>
            </a:prstGeom>
          </p:spPr>
        </p:pic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E40D114B-B101-4064-A55B-8BE165E92B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5398425" y="3211110"/>
              <a:ext cx="952500" cy="882650"/>
            </a:xfrm>
            <a:prstGeom prst="rect">
              <a:avLst/>
            </a:prstGeom>
          </p:spPr>
        </p:pic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6888A629-7153-40C1-9F5B-B4186907E3A9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5162550" y="3434661"/>
              <a:ext cx="952500" cy="882650"/>
            </a:xfrm>
            <a:prstGeom prst="rect">
              <a:avLst/>
            </a:prstGeom>
          </p:spPr>
        </p:pic>
      </p:grpSp>
      <p:sp>
        <p:nvSpPr>
          <p:cNvPr id="45" name="화살표: 오른쪽 44">
            <a:extLst>
              <a:ext uri="{FF2B5EF4-FFF2-40B4-BE49-F238E27FC236}">
                <a16:creationId xmlns:a16="http://schemas.microsoft.com/office/drawing/2014/main" id="{5EC51CD6-9A8F-4DFC-9A41-D9679AD45F8B}"/>
              </a:ext>
            </a:extLst>
          </p:cNvPr>
          <p:cNvSpPr/>
          <p:nvPr/>
        </p:nvSpPr>
        <p:spPr>
          <a:xfrm>
            <a:off x="4328339" y="4957919"/>
            <a:ext cx="406400" cy="25908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화살표: 오른쪽 45">
            <a:extLst>
              <a:ext uri="{FF2B5EF4-FFF2-40B4-BE49-F238E27FC236}">
                <a16:creationId xmlns:a16="http://schemas.microsoft.com/office/drawing/2014/main" id="{7005D017-565B-4406-83DB-AE86C9DEEE73}"/>
              </a:ext>
            </a:extLst>
          </p:cNvPr>
          <p:cNvSpPr/>
          <p:nvPr/>
        </p:nvSpPr>
        <p:spPr>
          <a:xfrm>
            <a:off x="9988842" y="4957919"/>
            <a:ext cx="406400" cy="25908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9847E38D-2648-4554-AF20-17A06F032A81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033599" y="4821892"/>
            <a:ext cx="560641" cy="531134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B6C5A3FA-3828-4313-B985-9C89989734B6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0521712" y="4821892"/>
            <a:ext cx="560641" cy="531134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05D1FAA9-999B-42D1-BA1F-F2464928E3E5}"/>
              </a:ext>
            </a:extLst>
          </p:cNvPr>
          <p:cNvSpPr txBox="1"/>
          <p:nvPr/>
        </p:nvSpPr>
        <p:spPr>
          <a:xfrm>
            <a:off x="10049231" y="5465449"/>
            <a:ext cx="14927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00FF"/>
                </a:solidFill>
              </a:rPr>
              <a:t>Output</a:t>
            </a:r>
          </a:p>
          <a:p>
            <a:pPr algn="ctr"/>
            <a:r>
              <a:rPr lang="en-US" altLang="ko-KR" b="1" dirty="0">
                <a:solidFill>
                  <a:srgbClr val="0000FF"/>
                </a:solidFill>
              </a:rPr>
              <a:t>feature map</a:t>
            </a:r>
          </a:p>
          <a:p>
            <a:pPr algn="ctr"/>
            <a:r>
              <a:rPr lang="en-US" altLang="ko-KR" b="1" dirty="0">
                <a:solidFill>
                  <a:srgbClr val="0000FF"/>
                </a:solidFill>
              </a:rPr>
              <a:t>2x2x1</a:t>
            </a:r>
            <a:endParaRPr lang="ko-KR" altLang="en-US" b="1" dirty="0">
              <a:solidFill>
                <a:srgbClr val="0000F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5EFA20-63C1-4BD8-86F8-E40D1117C321}"/>
              </a:ext>
            </a:extLst>
          </p:cNvPr>
          <p:cNvSpPr txBox="1"/>
          <p:nvPr/>
        </p:nvSpPr>
        <p:spPr>
          <a:xfrm>
            <a:off x="344920" y="1857728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(1)</a:t>
            </a:r>
            <a:endParaRPr lang="ko-KR" altLang="en-US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302081F-B95F-4354-9D93-2602B857DE51}"/>
              </a:ext>
            </a:extLst>
          </p:cNvPr>
          <p:cNvSpPr txBox="1"/>
          <p:nvPr/>
        </p:nvSpPr>
        <p:spPr>
          <a:xfrm>
            <a:off x="5912425" y="1882623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(2)</a:t>
            </a:r>
            <a:endParaRPr lang="ko-KR" altLang="en-US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1EB1164-0FF2-430B-A06A-0400922F79A6}"/>
              </a:ext>
            </a:extLst>
          </p:cNvPr>
          <p:cNvSpPr txBox="1"/>
          <p:nvPr/>
        </p:nvSpPr>
        <p:spPr>
          <a:xfrm>
            <a:off x="344920" y="4255423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(3)</a:t>
            </a:r>
            <a:endParaRPr lang="ko-KR" altLang="en-US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E8B19D5-7A66-4A44-995E-3F8A4F20F28A}"/>
              </a:ext>
            </a:extLst>
          </p:cNvPr>
          <p:cNvSpPr txBox="1"/>
          <p:nvPr/>
        </p:nvSpPr>
        <p:spPr>
          <a:xfrm>
            <a:off x="5912425" y="4280318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(4)</a:t>
            </a:r>
            <a:endParaRPr lang="ko-KR" altLang="en-US" b="1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8456A23-F994-AD26-A4B2-ACDF39F749BA}"/>
              </a:ext>
            </a:extLst>
          </p:cNvPr>
          <p:cNvSpPr txBox="1"/>
          <p:nvPr/>
        </p:nvSpPr>
        <p:spPr>
          <a:xfrm>
            <a:off x="6420811" y="5819188"/>
            <a:ext cx="1479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00FF"/>
                </a:solidFill>
              </a:rPr>
              <a:t>Input image</a:t>
            </a:r>
          </a:p>
          <a:p>
            <a:pPr algn="ctr"/>
            <a:r>
              <a:rPr lang="en-US" altLang="ko-KR" b="1" dirty="0">
                <a:solidFill>
                  <a:srgbClr val="0000FF"/>
                </a:solidFill>
              </a:rPr>
              <a:t>4x4x3</a:t>
            </a:r>
            <a:endParaRPr lang="ko-KR" altLang="en-US" b="1" dirty="0">
              <a:solidFill>
                <a:srgbClr val="0000FF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7F20E69-2E57-91DC-3A9B-ED2C186FDFF8}"/>
              </a:ext>
            </a:extLst>
          </p:cNvPr>
          <p:cNvSpPr txBox="1"/>
          <p:nvPr/>
        </p:nvSpPr>
        <p:spPr>
          <a:xfrm>
            <a:off x="8507017" y="5819188"/>
            <a:ext cx="13730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00FF"/>
                </a:solidFill>
              </a:rPr>
              <a:t>Conv. filter</a:t>
            </a:r>
          </a:p>
          <a:p>
            <a:pPr algn="ctr"/>
            <a:r>
              <a:rPr lang="en-US" altLang="ko-KR" b="1" dirty="0">
                <a:solidFill>
                  <a:srgbClr val="0000FF"/>
                </a:solidFill>
              </a:rPr>
              <a:t>3x3x3</a:t>
            </a:r>
            <a:endParaRPr lang="ko-KR" altLang="en-US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4535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462177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 – Convolutional layer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6165470" cy="8311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3D </a:t>
            </a:r>
            <a:r>
              <a:rPr lang="ko-KR" altLang="en-US" b="1" dirty="0"/>
              <a:t>이미지 </a:t>
            </a:r>
            <a:r>
              <a:rPr lang="en-US" altLang="ko-KR" b="1" dirty="0"/>
              <a:t>(RGB)</a:t>
            </a:r>
            <a:r>
              <a:rPr lang="ko-KR" altLang="en-US" b="1" dirty="0"/>
              <a:t> 입력에 대한 </a:t>
            </a:r>
            <a:r>
              <a:rPr lang="en-US" altLang="ko-KR" b="1" dirty="0"/>
              <a:t>2D convolution </a:t>
            </a:r>
            <a:r>
              <a:rPr lang="ko-KR" altLang="en-US" b="1" dirty="0"/>
              <a:t>연산</a:t>
            </a:r>
            <a:endParaRPr lang="en-US" altLang="ko-KR" b="1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Output feature map</a:t>
            </a:r>
            <a:r>
              <a:rPr lang="ko-KR" altLang="en-US" sz="1600" dirty="0"/>
              <a:t>의 채널 수는 </a:t>
            </a:r>
            <a:r>
              <a:rPr lang="en-US" altLang="ko-KR" sz="1600" dirty="0"/>
              <a:t>filter</a:t>
            </a:r>
            <a:r>
              <a:rPr lang="ko-KR" altLang="en-US" sz="1600" dirty="0"/>
              <a:t>의 개수</a:t>
            </a:r>
            <a:r>
              <a:rPr lang="en-US" altLang="ko-KR" sz="1600" dirty="0"/>
              <a:t>(N)</a:t>
            </a:r>
            <a:r>
              <a:rPr lang="ko-KR" altLang="en-US" sz="1600" dirty="0"/>
              <a:t>와 같음</a:t>
            </a:r>
            <a:endParaRPr lang="en-US" altLang="ko-KR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03A1A5-6CC1-4DEA-8F85-4AC951AF92DF}"/>
              </a:ext>
            </a:extLst>
          </p:cNvPr>
          <p:cNvSpPr txBox="1"/>
          <p:nvPr/>
        </p:nvSpPr>
        <p:spPr>
          <a:xfrm>
            <a:off x="911788" y="4836572"/>
            <a:ext cx="1526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Input</a:t>
            </a:r>
            <a:r>
              <a:rPr lang="ko-KR" altLang="en-US" b="1" dirty="0"/>
              <a:t> </a:t>
            </a:r>
            <a:r>
              <a:rPr lang="en-US" altLang="ko-KR" b="1" dirty="0"/>
              <a:t>image</a:t>
            </a:r>
            <a:endParaRPr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9D697F-B75E-4A6A-98A7-E34F7A3C7FA0}"/>
              </a:ext>
            </a:extLst>
          </p:cNvPr>
          <p:cNvSpPr txBox="1"/>
          <p:nvPr/>
        </p:nvSpPr>
        <p:spPr>
          <a:xfrm>
            <a:off x="2951675" y="5484471"/>
            <a:ext cx="1501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Conv. filters</a:t>
            </a:r>
          </a:p>
          <a:p>
            <a:pPr algn="ctr"/>
            <a:r>
              <a:rPr lang="en-US" altLang="ko-KR" b="1" dirty="0">
                <a:solidFill>
                  <a:srgbClr val="0000FF"/>
                </a:solidFill>
              </a:rPr>
              <a:t>[3x3x3]</a:t>
            </a:r>
            <a:r>
              <a:rPr lang="en-US" altLang="ko-KR" b="1" dirty="0" err="1">
                <a:solidFill>
                  <a:srgbClr val="0000FF"/>
                </a:solidFill>
              </a:rPr>
              <a:t>xN</a:t>
            </a:r>
            <a:endParaRPr lang="en-US" altLang="ko-KR" b="1" dirty="0">
              <a:solidFill>
                <a:srgbClr val="0000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EB6FAB-54D2-47B6-9EEF-915229846D52}"/>
              </a:ext>
            </a:extLst>
          </p:cNvPr>
          <p:cNvSpPr txBox="1"/>
          <p:nvPr/>
        </p:nvSpPr>
        <p:spPr>
          <a:xfrm>
            <a:off x="1377536" y="2269100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4x4x3</a:t>
            </a:r>
            <a:endParaRPr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3AFB64-8A99-4265-8573-F1DA83C99296}"/>
              </a:ext>
            </a:extLst>
          </p:cNvPr>
          <p:cNvSpPr txBox="1"/>
          <p:nvPr/>
        </p:nvSpPr>
        <p:spPr>
          <a:xfrm>
            <a:off x="3046214" y="1972679"/>
            <a:ext cx="1544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3x3x3 filters</a:t>
            </a:r>
            <a:endParaRPr lang="ko-KR" alt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8D831B-4001-48DC-A969-53EA09065A5A}"/>
              </a:ext>
            </a:extLst>
          </p:cNvPr>
          <p:cNvSpPr txBox="1"/>
          <p:nvPr/>
        </p:nvSpPr>
        <p:spPr>
          <a:xfrm>
            <a:off x="2394958" y="3406042"/>
            <a:ext cx="394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/>
              <a:t>*</a:t>
            </a:r>
            <a:endParaRPr lang="ko-KR" altLang="en-US" sz="3600" b="1" dirty="0"/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D5C7E961-D057-4C8E-88CF-CDA3E1382131}"/>
              </a:ext>
            </a:extLst>
          </p:cNvPr>
          <p:cNvSpPr/>
          <p:nvPr/>
        </p:nvSpPr>
        <p:spPr>
          <a:xfrm>
            <a:off x="4976381" y="3387224"/>
            <a:ext cx="765882" cy="48825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C981FF-D611-4838-98DF-D2E5EA914366}"/>
              </a:ext>
            </a:extLst>
          </p:cNvPr>
          <p:cNvSpPr txBox="1"/>
          <p:nvPr/>
        </p:nvSpPr>
        <p:spPr>
          <a:xfrm>
            <a:off x="6211896" y="2767538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2x2x1</a:t>
            </a:r>
            <a:endParaRPr lang="ko-KR" alt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AC20ED-14D6-4C3D-B0EC-FCC48FBC18AC}"/>
              </a:ext>
            </a:extLst>
          </p:cNvPr>
          <p:cNvSpPr txBox="1"/>
          <p:nvPr/>
        </p:nvSpPr>
        <p:spPr>
          <a:xfrm>
            <a:off x="10097332" y="4545838"/>
            <a:ext cx="15332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Output</a:t>
            </a:r>
          </a:p>
          <a:p>
            <a:pPr algn="ctr"/>
            <a:r>
              <a:rPr lang="en-US" altLang="ko-KR" b="1" dirty="0"/>
              <a:t>feature</a:t>
            </a:r>
            <a:r>
              <a:rPr lang="ko-KR" altLang="en-US" b="1" dirty="0"/>
              <a:t> </a:t>
            </a:r>
            <a:r>
              <a:rPr lang="en-US" altLang="ko-KR" b="1" dirty="0"/>
              <a:t>map</a:t>
            </a:r>
          </a:p>
        </p:txBody>
      </p:sp>
      <p:sp>
        <p:nvSpPr>
          <p:cNvPr id="13" name="정육면체 12">
            <a:extLst>
              <a:ext uri="{FF2B5EF4-FFF2-40B4-BE49-F238E27FC236}">
                <a16:creationId xmlns:a16="http://schemas.microsoft.com/office/drawing/2014/main" id="{DE0DDA0A-F0B3-460A-828D-93E6D2F023AF}"/>
              </a:ext>
            </a:extLst>
          </p:cNvPr>
          <p:cNvSpPr/>
          <p:nvPr/>
        </p:nvSpPr>
        <p:spPr>
          <a:xfrm>
            <a:off x="1434046" y="2662956"/>
            <a:ext cx="614666" cy="2002476"/>
          </a:xfrm>
          <a:prstGeom prst="cube">
            <a:avLst>
              <a:gd name="adj" fmla="val 85221"/>
            </a:avLst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정육면체 13">
            <a:extLst>
              <a:ext uri="{FF2B5EF4-FFF2-40B4-BE49-F238E27FC236}">
                <a16:creationId xmlns:a16="http://schemas.microsoft.com/office/drawing/2014/main" id="{24872020-95E0-4EC4-8B39-E1337955AF91}"/>
              </a:ext>
            </a:extLst>
          </p:cNvPr>
          <p:cNvSpPr/>
          <p:nvPr/>
        </p:nvSpPr>
        <p:spPr>
          <a:xfrm>
            <a:off x="6422253" y="3096812"/>
            <a:ext cx="348318" cy="1134762"/>
          </a:xfrm>
          <a:prstGeom prst="cube">
            <a:avLst>
              <a:gd name="adj" fmla="val 98255"/>
            </a:avLst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정육면체 14">
            <a:extLst>
              <a:ext uri="{FF2B5EF4-FFF2-40B4-BE49-F238E27FC236}">
                <a16:creationId xmlns:a16="http://schemas.microsoft.com/office/drawing/2014/main" id="{84BBE41A-3C51-4F36-9725-F99F7C9C1DA1}"/>
              </a:ext>
            </a:extLst>
          </p:cNvPr>
          <p:cNvSpPr/>
          <p:nvPr/>
        </p:nvSpPr>
        <p:spPr>
          <a:xfrm>
            <a:off x="3437680" y="2459425"/>
            <a:ext cx="485044" cy="1307280"/>
          </a:xfrm>
          <a:prstGeom prst="cube">
            <a:avLst>
              <a:gd name="adj" fmla="val 81729"/>
            </a:avLst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정육면체 15">
            <a:extLst>
              <a:ext uri="{FF2B5EF4-FFF2-40B4-BE49-F238E27FC236}">
                <a16:creationId xmlns:a16="http://schemas.microsoft.com/office/drawing/2014/main" id="{124FAB06-5FF7-4773-8C6F-9198553CE55F}"/>
              </a:ext>
            </a:extLst>
          </p:cNvPr>
          <p:cNvSpPr/>
          <p:nvPr/>
        </p:nvSpPr>
        <p:spPr>
          <a:xfrm>
            <a:off x="3437680" y="4123821"/>
            <a:ext cx="485044" cy="1307280"/>
          </a:xfrm>
          <a:prstGeom prst="cube">
            <a:avLst>
              <a:gd name="adj" fmla="val 81729"/>
            </a:avLst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881920-2A5C-469F-BA04-CA83DC2CBC9A}"/>
              </a:ext>
            </a:extLst>
          </p:cNvPr>
          <p:cNvSpPr txBox="1"/>
          <p:nvPr/>
        </p:nvSpPr>
        <p:spPr>
          <a:xfrm rot="5400000">
            <a:off x="3640287" y="3659090"/>
            <a:ext cx="356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…</a:t>
            </a:r>
            <a:endParaRPr lang="ko-KR" altLang="en-US" sz="2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33E1D5-606B-4F70-BB9D-2C2496CEC08E}"/>
              </a:ext>
            </a:extLst>
          </p:cNvPr>
          <p:cNvSpPr txBox="1"/>
          <p:nvPr/>
        </p:nvSpPr>
        <p:spPr>
          <a:xfrm>
            <a:off x="3961691" y="2793779"/>
            <a:ext cx="862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filter 1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29AC21E-B77C-4DDE-80E2-5133CB981042}"/>
              </a:ext>
            </a:extLst>
          </p:cNvPr>
          <p:cNvSpPr txBox="1"/>
          <p:nvPr/>
        </p:nvSpPr>
        <p:spPr>
          <a:xfrm>
            <a:off x="6917472" y="4692477"/>
            <a:ext cx="138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#filters (</a:t>
            </a:r>
            <a:r>
              <a:rPr lang="en-US" altLang="ko-KR" b="1" dirty="0">
                <a:solidFill>
                  <a:srgbClr val="0000FF"/>
                </a:solidFill>
              </a:rPr>
              <a:t>N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sp>
        <p:nvSpPr>
          <p:cNvPr id="20" name="정육면체 19">
            <a:extLst>
              <a:ext uri="{FF2B5EF4-FFF2-40B4-BE49-F238E27FC236}">
                <a16:creationId xmlns:a16="http://schemas.microsoft.com/office/drawing/2014/main" id="{5E146AD1-5730-4BB7-B601-C69EA6C14D3A}"/>
              </a:ext>
            </a:extLst>
          </p:cNvPr>
          <p:cNvSpPr/>
          <p:nvPr/>
        </p:nvSpPr>
        <p:spPr>
          <a:xfrm>
            <a:off x="8130552" y="3096812"/>
            <a:ext cx="348318" cy="1134762"/>
          </a:xfrm>
          <a:prstGeom prst="cube">
            <a:avLst>
              <a:gd name="adj" fmla="val 98255"/>
            </a:avLst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00EB31E-2AE2-4DE3-BA4F-B0C60B07F8FB}"/>
              </a:ext>
            </a:extLst>
          </p:cNvPr>
          <p:cNvSpPr txBox="1"/>
          <p:nvPr/>
        </p:nvSpPr>
        <p:spPr>
          <a:xfrm>
            <a:off x="7289982" y="3434140"/>
            <a:ext cx="356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…</a:t>
            </a:r>
            <a:endParaRPr lang="ko-KR" altLang="en-US" sz="2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4231047-71EA-4E8B-8034-FE2C01DF6953}"/>
              </a:ext>
            </a:extLst>
          </p:cNvPr>
          <p:cNvSpPr txBox="1"/>
          <p:nvPr/>
        </p:nvSpPr>
        <p:spPr>
          <a:xfrm>
            <a:off x="7949474" y="2767538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2x2x1</a:t>
            </a:r>
            <a:endParaRPr lang="ko-KR" altLang="en-US" b="1" dirty="0"/>
          </a:p>
        </p:txBody>
      </p:sp>
      <p:sp>
        <p:nvSpPr>
          <p:cNvPr id="23" name="오른쪽 중괄호 22">
            <a:extLst>
              <a:ext uri="{FF2B5EF4-FFF2-40B4-BE49-F238E27FC236}">
                <a16:creationId xmlns:a16="http://schemas.microsoft.com/office/drawing/2014/main" id="{4AC3F3A8-E255-45D5-8EC7-849319F7F022}"/>
              </a:ext>
            </a:extLst>
          </p:cNvPr>
          <p:cNvSpPr/>
          <p:nvPr/>
        </p:nvSpPr>
        <p:spPr>
          <a:xfrm rot="5400000">
            <a:off x="7371553" y="3388493"/>
            <a:ext cx="274279" cy="2031115"/>
          </a:xfrm>
          <a:prstGeom prst="rightBrace">
            <a:avLst/>
          </a:prstGeom>
          <a:ln w="28575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6867781-9CA1-43EB-BFD4-B97CEF4ED8B1}"/>
              </a:ext>
            </a:extLst>
          </p:cNvPr>
          <p:cNvSpPr txBox="1"/>
          <p:nvPr/>
        </p:nvSpPr>
        <p:spPr>
          <a:xfrm>
            <a:off x="3961691" y="4515650"/>
            <a:ext cx="912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</a:rPr>
              <a:t>filter N</a:t>
            </a:r>
            <a:endParaRPr lang="ko-KR" altLang="en-US" dirty="0">
              <a:solidFill>
                <a:srgbClr val="0000FF"/>
              </a:solidFill>
            </a:endParaRPr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6C1558DD-7E59-438F-81D5-31FBCE2439E7}"/>
              </a:ext>
            </a:extLst>
          </p:cNvPr>
          <p:cNvSpPr/>
          <p:nvPr/>
        </p:nvSpPr>
        <p:spPr>
          <a:xfrm>
            <a:off x="8887159" y="3387224"/>
            <a:ext cx="765882" cy="48825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정육면체 25">
            <a:extLst>
              <a:ext uri="{FF2B5EF4-FFF2-40B4-BE49-F238E27FC236}">
                <a16:creationId xmlns:a16="http://schemas.microsoft.com/office/drawing/2014/main" id="{97BC84C2-C2EC-4BD0-9A25-FB2C3A2B040F}"/>
              </a:ext>
            </a:extLst>
          </p:cNvPr>
          <p:cNvSpPr/>
          <p:nvPr/>
        </p:nvSpPr>
        <p:spPr>
          <a:xfrm>
            <a:off x="10583794" y="3096812"/>
            <a:ext cx="560317" cy="1134762"/>
          </a:xfrm>
          <a:prstGeom prst="cube">
            <a:avLst>
              <a:gd name="adj" fmla="val 65390"/>
            </a:avLst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1B06B1D-99ED-4048-B16B-C07B48214E11}"/>
              </a:ext>
            </a:extLst>
          </p:cNvPr>
          <p:cNvSpPr txBox="1"/>
          <p:nvPr/>
        </p:nvSpPr>
        <p:spPr>
          <a:xfrm>
            <a:off x="10583794" y="2721069"/>
            <a:ext cx="88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2x2x</a:t>
            </a:r>
            <a:r>
              <a:rPr lang="en-US" altLang="ko-KR" b="1" dirty="0">
                <a:solidFill>
                  <a:srgbClr val="0000FF"/>
                </a:solidFill>
              </a:rPr>
              <a:t>N</a:t>
            </a:r>
            <a:endParaRPr lang="ko-KR" altLang="en-US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6477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9EB959-AED9-404B-B4B8-9F45DF70C930}"/>
              </a:ext>
            </a:extLst>
          </p:cNvPr>
          <p:cNvSpPr txBox="1"/>
          <p:nvPr/>
        </p:nvSpPr>
        <p:spPr>
          <a:xfrm>
            <a:off x="84846" y="523856"/>
            <a:ext cx="462177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 – Convolutional layer</a:t>
            </a:r>
            <a:endParaRPr lang="ko-KR" altLang="en-US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C808-E2C1-469E-91C5-B6EB81CAE922}"/>
              </a:ext>
            </a:extLst>
          </p:cNvPr>
          <p:cNvSpPr txBox="1"/>
          <p:nvPr/>
        </p:nvSpPr>
        <p:spPr>
          <a:xfrm>
            <a:off x="192088" y="1071232"/>
            <a:ext cx="5317481" cy="8311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/>
              <a:t>Stride: Convolution </a:t>
            </a:r>
            <a:r>
              <a:rPr lang="ko-KR" altLang="en-US" b="1" dirty="0"/>
              <a:t>연산의 </a:t>
            </a:r>
            <a:r>
              <a:rPr lang="en-US" altLang="ko-KR" b="1" dirty="0"/>
              <a:t>step size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Stride</a:t>
            </a:r>
            <a:r>
              <a:rPr lang="ko-KR" altLang="en-US" sz="1600" dirty="0"/>
              <a:t>가 커질수록 </a:t>
            </a:r>
            <a:r>
              <a:rPr lang="en-US" altLang="ko-KR" sz="1600" dirty="0"/>
              <a:t>feature map</a:t>
            </a:r>
            <a:r>
              <a:rPr lang="ko-KR" altLang="en-US" sz="1600" dirty="0"/>
              <a:t>의 크기는 </a:t>
            </a:r>
            <a:r>
              <a:rPr lang="ko-KR" altLang="en-US" sz="1600" dirty="0" err="1"/>
              <a:t>작아짐</a:t>
            </a:r>
            <a:endParaRPr lang="en-US" altLang="ko-KR" sz="1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1C5D553-BAC6-4F39-A615-0C92A5F9B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8454" y="4642041"/>
            <a:ext cx="1417697" cy="132672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59DBB35-7B56-4900-A2E0-3F1218E2109A}"/>
              </a:ext>
            </a:extLst>
          </p:cNvPr>
          <p:cNvSpPr/>
          <p:nvPr/>
        </p:nvSpPr>
        <p:spPr>
          <a:xfrm>
            <a:off x="659524" y="4379569"/>
            <a:ext cx="859155" cy="80327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292402A-3BFD-4A0A-A0EF-AD9B0D231277}"/>
              </a:ext>
            </a:extLst>
          </p:cNvPr>
          <p:cNvSpPr/>
          <p:nvPr/>
        </p:nvSpPr>
        <p:spPr>
          <a:xfrm>
            <a:off x="369964" y="1956409"/>
            <a:ext cx="859155" cy="80327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E0313E3-5942-42C9-9DA6-235BE5D9B7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964" y="1956409"/>
            <a:ext cx="2008438" cy="188531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71BD3C6-3BC1-49ED-AAEC-6084681251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964" y="4379569"/>
            <a:ext cx="2008438" cy="188531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1C272CC-F5B4-4C25-944D-A2DEC22A50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3352" y="2505048"/>
            <a:ext cx="848076" cy="7880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1723E75-B007-4998-84C9-8145267A9826}"/>
              </a:ext>
            </a:extLst>
          </p:cNvPr>
          <p:cNvSpPr txBox="1"/>
          <p:nvPr/>
        </p:nvSpPr>
        <p:spPr>
          <a:xfrm>
            <a:off x="2378402" y="2641744"/>
            <a:ext cx="394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/>
              <a:t>*</a:t>
            </a:r>
            <a:endParaRPr lang="ko-KR" altLang="en-US" sz="3600" b="1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2DA53EC-C0D4-4F20-B1C3-DD2960C651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3352" y="4938224"/>
            <a:ext cx="848076" cy="78803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C804850-8059-41EF-9B29-0DB95B147B05}"/>
              </a:ext>
            </a:extLst>
          </p:cNvPr>
          <p:cNvSpPr txBox="1"/>
          <p:nvPr/>
        </p:nvSpPr>
        <p:spPr>
          <a:xfrm>
            <a:off x="2378402" y="4982238"/>
            <a:ext cx="394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/>
              <a:t>*</a:t>
            </a:r>
            <a:endParaRPr lang="ko-KR" altLang="en-US" sz="3600" b="1" dirty="0"/>
          </a:p>
        </p:txBody>
      </p:sp>
      <p:sp>
        <p:nvSpPr>
          <p:cNvPr id="14" name="화살표: 원형 13">
            <a:extLst>
              <a:ext uri="{FF2B5EF4-FFF2-40B4-BE49-F238E27FC236}">
                <a16:creationId xmlns:a16="http://schemas.microsoft.com/office/drawing/2014/main" id="{C114DD61-588B-4931-8821-5C5FD0FA7F0A}"/>
              </a:ext>
            </a:extLst>
          </p:cNvPr>
          <p:cNvSpPr/>
          <p:nvPr/>
        </p:nvSpPr>
        <p:spPr>
          <a:xfrm>
            <a:off x="369964" y="4182084"/>
            <a:ext cx="289560" cy="320040"/>
          </a:xfrm>
          <a:prstGeom prst="circular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92C146-9A4E-49CC-B1DB-5420FAE9CE68}"/>
              </a:ext>
            </a:extLst>
          </p:cNvPr>
          <p:cNvSpPr txBox="1"/>
          <p:nvPr/>
        </p:nvSpPr>
        <p:spPr>
          <a:xfrm>
            <a:off x="221647" y="3885320"/>
            <a:ext cx="9160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rgbClr val="FF0000"/>
                </a:solidFill>
              </a:rPr>
              <a:t>Stride=1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7BD9D3FF-4D85-4A02-B839-EDC661B6C3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6840" y="2235703"/>
            <a:ext cx="1417698" cy="1326723"/>
          </a:xfrm>
          <a:prstGeom prst="rect">
            <a:avLst/>
          </a:prstGeom>
        </p:spPr>
      </p:pic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1C83051D-D8D6-478B-96DA-40F444F9F837}"/>
              </a:ext>
            </a:extLst>
          </p:cNvPr>
          <p:cNvSpPr/>
          <p:nvPr/>
        </p:nvSpPr>
        <p:spPr>
          <a:xfrm>
            <a:off x="3824220" y="2759684"/>
            <a:ext cx="406400" cy="25908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8D310473-5EBB-4F2D-9408-966830E0709A}"/>
              </a:ext>
            </a:extLst>
          </p:cNvPr>
          <p:cNvSpPr/>
          <p:nvPr/>
        </p:nvSpPr>
        <p:spPr>
          <a:xfrm>
            <a:off x="3824220" y="5175863"/>
            <a:ext cx="406400" cy="25908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9778FD-FCD4-40CD-92D8-92B631089B78}"/>
              </a:ext>
            </a:extLst>
          </p:cNvPr>
          <p:cNvSpPr txBox="1"/>
          <p:nvPr/>
        </p:nvSpPr>
        <p:spPr>
          <a:xfrm>
            <a:off x="610993" y="6345464"/>
            <a:ext cx="1526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Input</a:t>
            </a:r>
            <a:r>
              <a:rPr lang="ko-KR" altLang="en-US" b="1" dirty="0"/>
              <a:t> </a:t>
            </a:r>
            <a:r>
              <a:rPr lang="en-US" altLang="ko-KR" b="1" dirty="0"/>
              <a:t>image</a:t>
            </a:r>
            <a:endParaRPr lang="ko-KR" altLang="en-US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E9CC19-319E-43EC-8F2D-B5F6CD35A6F5}"/>
              </a:ext>
            </a:extLst>
          </p:cNvPr>
          <p:cNvSpPr txBox="1"/>
          <p:nvPr/>
        </p:nvSpPr>
        <p:spPr>
          <a:xfrm>
            <a:off x="2894290" y="6345464"/>
            <a:ext cx="739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Filter</a:t>
            </a:r>
            <a:endParaRPr lang="ko-KR" altLang="en-US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2810F86-76AD-4E8E-B32F-94946D4B0F8E}"/>
              </a:ext>
            </a:extLst>
          </p:cNvPr>
          <p:cNvSpPr txBox="1"/>
          <p:nvPr/>
        </p:nvSpPr>
        <p:spPr>
          <a:xfrm>
            <a:off x="4372430" y="6068465"/>
            <a:ext cx="15332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Output</a:t>
            </a:r>
          </a:p>
          <a:p>
            <a:pPr algn="ctr"/>
            <a:r>
              <a:rPr lang="en-US" altLang="ko-KR" b="1" dirty="0"/>
              <a:t>feature map</a:t>
            </a:r>
            <a:endParaRPr lang="ko-KR" altLang="en-US" b="1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55D2E7F-E9DE-4998-819C-900A2DADCBFD}"/>
              </a:ext>
            </a:extLst>
          </p:cNvPr>
          <p:cNvSpPr/>
          <p:nvPr/>
        </p:nvSpPr>
        <p:spPr>
          <a:xfrm>
            <a:off x="7284985" y="4379569"/>
            <a:ext cx="859155" cy="80327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2A120E9-67E5-462B-B8E9-5035E06F0B1F}"/>
              </a:ext>
            </a:extLst>
          </p:cNvPr>
          <p:cNvSpPr/>
          <p:nvPr/>
        </p:nvSpPr>
        <p:spPr>
          <a:xfrm>
            <a:off x="6705865" y="1956409"/>
            <a:ext cx="859155" cy="80327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3702EC3B-3AE6-464D-B582-633C066968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865" y="1956409"/>
            <a:ext cx="2008438" cy="1885315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929A6617-0C2B-48C4-8457-2737AB4490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865" y="4379569"/>
            <a:ext cx="2008438" cy="1885315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53A1A078-F061-4E86-AB69-6D6BA25460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82325" y="2505048"/>
            <a:ext cx="848076" cy="78803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6BAF37E-6C0F-4F4C-B007-636350733F00}"/>
              </a:ext>
            </a:extLst>
          </p:cNvPr>
          <p:cNvSpPr txBox="1"/>
          <p:nvPr/>
        </p:nvSpPr>
        <p:spPr>
          <a:xfrm>
            <a:off x="8745238" y="2549062"/>
            <a:ext cx="394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/>
              <a:t>*</a:t>
            </a:r>
            <a:endParaRPr lang="ko-KR" altLang="en-US" sz="3600" b="1" dirty="0"/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97996811-6D51-4DDA-B49E-B7B2BA6711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82325" y="4938224"/>
            <a:ext cx="848076" cy="788035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037F4E89-2109-4CF0-8BFC-468EA6AD60BA}"/>
              </a:ext>
            </a:extLst>
          </p:cNvPr>
          <p:cNvSpPr txBox="1"/>
          <p:nvPr/>
        </p:nvSpPr>
        <p:spPr>
          <a:xfrm>
            <a:off x="8745238" y="4982238"/>
            <a:ext cx="394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/>
              <a:t>*</a:t>
            </a:r>
            <a:endParaRPr lang="ko-KR" altLang="en-US" sz="3600" b="1" dirty="0"/>
          </a:p>
        </p:txBody>
      </p:sp>
      <p:sp>
        <p:nvSpPr>
          <p:cNvPr id="30" name="화살표: 원형 29">
            <a:extLst>
              <a:ext uri="{FF2B5EF4-FFF2-40B4-BE49-F238E27FC236}">
                <a16:creationId xmlns:a16="http://schemas.microsoft.com/office/drawing/2014/main" id="{BCE38C8E-B7E7-4620-A14E-405D02140D39}"/>
              </a:ext>
            </a:extLst>
          </p:cNvPr>
          <p:cNvSpPr/>
          <p:nvPr/>
        </p:nvSpPr>
        <p:spPr>
          <a:xfrm>
            <a:off x="6685699" y="4182084"/>
            <a:ext cx="613256" cy="320040"/>
          </a:xfrm>
          <a:prstGeom prst="circular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ED48944-C83A-4D41-8B5E-B8069AFBD949}"/>
              </a:ext>
            </a:extLst>
          </p:cNvPr>
          <p:cNvSpPr txBox="1"/>
          <p:nvPr/>
        </p:nvSpPr>
        <p:spPr>
          <a:xfrm>
            <a:off x="6537382" y="3885320"/>
            <a:ext cx="9160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rgbClr val="FF0000"/>
                </a:solidFill>
              </a:rPr>
              <a:t>Stride=2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61383594-D1B1-4BB9-BE66-25FB99F9871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63245" y="2505048"/>
            <a:ext cx="848076" cy="795540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D89954B9-944E-4B62-8B02-E8CDB12780E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63245" y="4938224"/>
            <a:ext cx="848076" cy="795540"/>
          </a:xfrm>
          <a:prstGeom prst="rect">
            <a:avLst/>
          </a:prstGeom>
        </p:spPr>
      </p:pic>
      <p:sp>
        <p:nvSpPr>
          <p:cNvPr id="34" name="화살표: 오른쪽 33">
            <a:extLst>
              <a:ext uri="{FF2B5EF4-FFF2-40B4-BE49-F238E27FC236}">
                <a16:creationId xmlns:a16="http://schemas.microsoft.com/office/drawing/2014/main" id="{CDB6BF35-EC0C-423E-A603-1111F286AAE4}"/>
              </a:ext>
            </a:extLst>
          </p:cNvPr>
          <p:cNvSpPr/>
          <p:nvPr/>
        </p:nvSpPr>
        <p:spPr>
          <a:xfrm>
            <a:off x="10193623" y="2759684"/>
            <a:ext cx="406400" cy="25908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화살표: 오른쪽 34">
            <a:extLst>
              <a:ext uri="{FF2B5EF4-FFF2-40B4-BE49-F238E27FC236}">
                <a16:creationId xmlns:a16="http://schemas.microsoft.com/office/drawing/2014/main" id="{4CD56C25-1C10-4A44-9CFA-306890C4D0DE}"/>
              </a:ext>
            </a:extLst>
          </p:cNvPr>
          <p:cNvSpPr/>
          <p:nvPr/>
        </p:nvSpPr>
        <p:spPr>
          <a:xfrm>
            <a:off x="10193623" y="5175863"/>
            <a:ext cx="406400" cy="25908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88E227D-4DF5-43A5-8277-E629E5393EB5}"/>
              </a:ext>
            </a:extLst>
          </p:cNvPr>
          <p:cNvSpPr txBox="1"/>
          <p:nvPr/>
        </p:nvSpPr>
        <p:spPr>
          <a:xfrm>
            <a:off x="6933349" y="6345464"/>
            <a:ext cx="1526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Input</a:t>
            </a:r>
            <a:r>
              <a:rPr lang="ko-KR" altLang="en-US" b="1" dirty="0"/>
              <a:t> </a:t>
            </a:r>
            <a:r>
              <a:rPr lang="en-US" altLang="ko-KR" b="1" dirty="0"/>
              <a:t>image</a:t>
            </a:r>
            <a:endParaRPr lang="ko-KR" altLang="en-US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CC2A0E5-6438-42D2-8CDA-FCBE99AC9F1D}"/>
              </a:ext>
            </a:extLst>
          </p:cNvPr>
          <p:cNvSpPr txBox="1"/>
          <p:nvPr/>
        </p:nvSpPr>
        <p:spPr>
          <a:xfrm>
            <a:off x="9236421" y="5784097"/>
            <a:ext cx="739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Filter</a:t>
            </a:r>
            <a:endParaRPr lang="ko-KR" altLang="en-US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31F2A6C-7B17-4D62-8FA9-C50125C020D1}"/>
              </a:ext>
            </a:extLst>
          </p:cNvPr>
          <p:cNvSpPr txBox="1"/>
          <p:nvPr/>
        </p:nvSpPr>
        <p:spPr>
          <a:xfrm>
            <a:off x="10396823" y="5699133"/>
            <a:ext cx="15332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Output</a:t>
            </a:r>
          </a:p>
          <a:p>
            <a:pPr algn="ctr"/>
            <a:r>
              <a:rPr lang="en-US" altLang="ko-KR" b="1" dirty="0"/>
              <a:t>feature map</a:t>
            </a:r>
            <a:endParaRPr lang="ko-KR" altLang="en-US" b="1" dirty="0"/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4A45CEFF-8CF6-47EF-BB03-CF70A542AAAC}"/>
              </a:ext>
            </a:extLst>
          </p:cNvPr>
          <p:cNvCxnSpPr/>
          <p:nvPr/>
        </p:nvCxnSpPr>
        <p:spPr>
          <a:xfrm>
            <a:off x="6096000" y="1539060"/>
            <a:ext cx="0" cy="5000296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5876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ISPL_표준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24098</TotalTime>
  <Words>1298</Words>
  <Application>Microsoft Office PowerPoint</Application>
  <PresentationFormat>와이드스크린</PresentationFormat>
  <Paragraphs>321</Paragraphs>
  <Slides>27</Slides>
  <Notes>22</Notes>
  <HiddenSlides>0</HiddenSlides>
  <MMClips>0</MMClips>
  <ScaleCrop>false</ScaleCrop>
  <HeadingPairs>
    <vt:vector size="8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4" baseType="lpstr">
      <vt:lpstr>맑은 고딕</vt:lpstr>
      <vt:lpstr>Arial</vt:lpstr>
      <vt:lpstr>Calibri</vt:lpstr>
      <vt:lpstr>Times New Roman</vt:lpstr>
      <vt:lpstr>Wingdings</vt:lpstr>
      <vt:lpstr>Office 테마</vt:lpstr>
      <vt:lpstr>Equation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knuser</dc:creator>
  <cp:lastModifiedBy>박병주</cp:lastModifiedBy>
  <cp:revision>1059</cp:revision>
  <dcterms:modified xsi:type="dcterms:W3CDTF">2024-11-04T14:37:28Z</dcterms:modified>
</cp:coreProperties>
</file>